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9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0.xml" ContentType="application/vnd.openxmlformats-officedocument.theme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1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  <p:sldMasterId id="2147483726" r:id="rId7"/>
    <p:sldMasterId id="2147483739" r:id="rId8"/>
    <p:sldMasterId id="2147483752" r:id="rId9"/>
    <p:sldMasterId id="2147483765" r:id="rId10"/>
    <p:sldMasterId id="2147483778" r:id="rId11"/>
    <p:sldMasterId id="2147483791" r:id="rId12"/>
  </p:sld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  <p:sldId id="277" r:id="rId34"/>
    <p:sldId id="278" r:id="rId35"/>
    <p:sldId id="279" r:id="rId36"/>
    <p:sldId id="280" r:id="rId37"/>
  </p:sldIdLst>
  <p:sldSz cx="12192000" cy="6858000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2" d="100"/>
          <a:sy n="122" d="100"/>
        </p:scale>
        <p:origin x="1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4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9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2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3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4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5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6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5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8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9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1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2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2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5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6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7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8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9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4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6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1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4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5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6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7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8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3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6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7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9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0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2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5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6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7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8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9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1"/>
          <p:cNvGrpSpPr/>
          <p:nvPr/>
        </p:nvGrpSpPr>
        <p:grpSpPr>
          <a:xfrm>
            <a:off x="0" y="-8640"/>
            <a:ext cx="12191400" cy="6866640"/>
            <a:chOff x="0" y="-8640"/>
            <a:chExt cx="12191400" cy="6866640"/>
          </a:xfrm>
        </p:grpSpPr>
        <p:sp>
          <p:nvSpPr>
            <p:cNvPr id="25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2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3" name="CustomShape 4"/>
            <p:cNvSpPr/>
            <p:nvPr/>
          </p:nvSpPr>
          <p:spPr>
            <a:xfrm>
              <a:off x="9181440" y="-8640"/>
              <a:ext cx="3006720" cy="686592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" name="CustomShape 5"/>
            <p:cNvSpPr/>
            <p:nvPr/>
          </p:nvSpPr>
          <p:spPr>
            <a:xfrm>
              <a:off x="9603360" y="-8640"/>
              <a:ext cx="2587680" cy="686592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" name="CustomShape 6"/>
            <p:cNvSpPr/>
            <p:nvPr/>
          </p:nvSpPr>
          <p:spPr>
            <a:xfrm>
              <a:off x="8932320" y="3048120"/>
              <a:ext cx="3259080" cy="380916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" name="CustomShape 7"/>
            <p:cNvSpPr/>
            <p:nvPr/>
          </p:nvSpPr>
          <p:spPr>
            <a:xfrm>
              <a:off x="9334440" y="-8640"/>
              <a:ext cx="2853720" cy="686592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7" name="CustomShape 8"/>
            <p:cNvSpPr/>
            <p:nvPr/>
          </p:nvSpPr>
          <p:spPr>
            <a:xfrm>
              <a:off x="10898640" y="-8640"/>
              <a:ext cx="1289520" cy="686592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8" name="CustomShape 9"/>
            <p:cNvSpPr/>
            <p:nvPr/>
          </p:nvSpPr>
          <p:spPr>
            <a:xfrm>
              <a:off x="10938960" y="-8640"/>
              <a:ext cx="1249200" cy="686592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9" name="CustomShape 10"/>
            <p:cNvSpPr/>
            <p:nvPr/>
          </p:nvSpPr>
          <p:spPr>
            <a:xfrm>
              <a:off x="10371600" y="3589920"/>
              <a:ext cx="1816560" cy="326736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0" name="CustomShape 11"/>
            <p:cNvSpPr/>
            <p:nvPr/>
          </p:nvSpPr>
          <p:spPr>
            <a:xfrm>
              <a:off x="0" y="4013280"/>
              <a:ext cx="447840" cy="28440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grpSp>
        <p:nvGrpSpPr>
          <p:cNvPr id="11" name="Group 12"/>
          <p:cNvGrpSpPr/>
          <p:nvPr/>
        </p:nvGrpSpPr>
        <p:grpSpPr>
          <a:xfrm>
            <a:off x="720" y="-8640"/>
            <a:ext cx="12190680" cy="6866640"/>
            <a:chOff x="720" y="-8640"/>
            <a:chExt cx="12190680" cy="6866640"/>
          </a:xfrm>
        </p:grpSpPr>
        <p:sp>
          <p:nvSpPr>
            <p:cNvPr id="12" name="Line 13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3" name="Line 14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4" name="CustomShape 15"/>
            <p:cNvSpPr/>
            <p:nvPr/>
          </p:nvSpPr>
          <p:spPr>
            <a:xfrm>
              <a:off x="9181440" y="-8640"/>
              <a:ext cx="3006720" cy="686592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5" name="CustomShape 16"/>
            <p:cNvSpPr/>
            <p:nvPr/>
          </p:nvSpPr>
          <p:spPr>
            <a:xfrm>
              <a:off x="9603360" y="-8640"/>
              <a:ext cx="2587680" cy="686592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" name="CustomShape 17"/>
            <p:cNvSpPr/>
            <p:nvPr/>
          </p:nvSpPr>
          <p:spPr>
            <a:xfrm>
              <a:off x="8932320" y="3048120"/>
              <a:ext cx="3259080" cy="380916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7" name="CustomShape 18"/>
            <p:cNvSpPr/>
            <p:nvPr/>
          </p:nvSpPr>
          <p:spPr>
            <a:xfrm>
              <a:off x="9334440" y="-8640"/>
              <a:ext cx="2853720" cy="686592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8" name="CustomShape 19"/>
            <p:cNvSpPr/>
            <p:nvPr/>
          </p:nvSpPr>
          <p:spPr>
            <a:xfrm>
              <a:off x="10898640" y="-8640"/>
              <a:ext cx="1289520" cy="686592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9" name="CustomShape 20"/>
            <p:cNvSpPr/>
            <p:nvPr/>
          </p:nvSpPr>
          <p:spPr>
            <a:xfrm>
              <a:off x="10938960" y="-8640"/>
              <a:ext cx="1249200" cy="686592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0" name="CustomShape 21"/>
            <p:cNvSpPr/>
            <p:nvPr/>
          </p:nvSpPr>
          <p:spPr>
            <a:xfrm>
              <a:off x="10371600" y="3589920"/>
              <a:ext cx="1816560" cy="326736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1" name="CustomShape 22"/>
            <p:cNvSpPr/>
            <p:nvPr/>
          </p:nvSpPr>
          <p:spPr>
            <a:xfrm rot="10800000">
              <a:off x="720" y="720"/>
              <a:ext cx="842040" cy="566532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22" name="PlaceHolder 23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080" cy="114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23" name="PlaceHolder 2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7" name="Group 1"/>
          <p:cNvGrpSpPr/>
          <p:nvPr/>
        </p:nvGrpSpPr>
        <p:grpSpPr>
          <a:xfrm>
            <a:off x="0" y="-8640"/>
            <a:ext cx="12191400" cy="6866640"/>
            <a:chOff x="0" y="-8640"/>
            <a:chExt cx="12191400" cy="6866640"/>
          </a:xfrm>
        </p:grpSpPr>
        <p:sp>
          <p:nvSpPr>
            <p:cNvPr id="468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469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470" name="CustomShape 4"/>
            <p:cNvSpPr/>
            <p:nvPr/>
          </p:nvSpPr>
          <p:spPr>
            <a:xfrm>
              <a:off x="9181440" y="-8640"/>
              <a:ext cx="3006720" cy="686592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71" name="CustomShape 5"/>
            <p:cNvSpPr/>
            <p:nvPr/>
          </p:nvSpPr>
          <p:spPr>
            <a:xfrm>
              <a:off x="9603360" y="-8640"/>
              <a:ext cx="2587680" cy="686592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72" name="CustomShape 6"/>
            <p:cNvSpPr/>
            <p:nvPr/>
          </p:nvSpPr>
          <p:spPr>
            <a:xfrm>
              <a:off x="8932320" y="3048120"/>
              <a:ext cx="3259080" cy="380916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73" name="CustomShape 7"/>
            <p:cNvSpPr/>
            <p:nvPr/>
          </p:nvSpPr>
          <p:spPr>
            <a:xfrm>
              <a:off x="9334440" y="-8640"/>
              <a:ext cx="2853720" cy="686592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74" name="CustomShape 8"/>
            <p:cNvSpPr/>
            <p:nvPr/>
          </p:nvSpPr>
          <p:spPr>
            <a:xfrm>
              <a:off x="10898640" y="-8640"/>
              <a:ext cx="1289520" cy="686592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75" name="CustomShape 9"/>
            <p:cNvSpPr/>
            <p:nvPr/>
          </p:nvSpPr>
          <p:spPr>
            <a:xfrm>
              <a:off x="10938960" y="-8640"/>
              <a:ext cx="1249200" cy="686592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76" name="CustomShape 10"/>
            <p:cNvSpPr/>
            <p:nvPr/>
          </p:nvSpPr>
          <p:spPr>
            <a:xfrm>
              <a:off x="10371600" y="3589920"/>
              <a:ext cx="1816560" cy="326736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77" name="CustomShape 11"/>
            <p:cNvSpPr/>
            <p:nvPr/>
          </p:nvSpPr>
          <p:spPr>
            <a:xfrm>
              <a:off x="0" y="4013280"/>
              <a:ext cx="447840" cy="28440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478" name="PlaceHolder 1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fr-CH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479" name="PlaceHolder 1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CH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CH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6" name="Group 1"/>
          <p:cNvGrpSpPr/>
          <p:nvPr/>
        </p:nvGrpSpPr>
        <p:grpSpPr>
          <a:xfrm>
            <a:off x="0" y="-8640"/>
            <a:ext cx="12191400" cy="6866640"/>
            <a:chOff x="0" y="-8640"/>
            <a:chExt cx="12191400" cy="6866640"/>
          </a:xfrm>
        </p:grpSpPr>
        <p:sp>
          <p:nvSpPr>
            <p:cNvPr id="517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518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519" name="CustomShape 4"/>
            <p:cNvSpPr/>
            <p:nvPr/>
          </p:nvSpPr>
          <p:spPr>
            <a:xfrm>
              <a:off x="9181440" y="-8640"/>
              <a:ext cx="3006720" cy="686592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20" name="CustomShape 5"/>
            <p:cNvSpPr/>
            <p:nvPr/>
          </p:nvSpPr>
          <p:spPr>
            <a:xfrm>
              <a:off x="9603360" y="-8640"/>
              <a:ext cx="2587680" cy="686592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21" name="CustomShape 6"/>
            <p:cNvSpPr/>
            <p:nvPr/>
          </p:nvSpPr>
          <p:spPr>
            <a:xfrm>
              <a:off x="8932320" y="3048120"/>
              <a:ext cx="3259080" cy="380916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22" name="CustomShape 7"/>
            <p:cNvSpPr/>
            <p:nvPr/>
          </p:nvSpPr>
          <p:spPr>
            <a:xfrm>
              <a:off x="9334440" y="-8640"/>
              <a:ext cx="2853720" cy="686592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23" name="CustomShape 8"/>
            <p:cNvSpPr/>
            <p:nvPr/>
          </p:nvSpPr>
          <p:spPr>
            <a:xfrm>
              <a:off x="10898640" y="-8640"/>
              <a:ext cx="1289520" cy="686592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24" name="CustomShape 9"/>
            <p:cNvSpPr/>
            <p:nvPr/>
          </p:nvSpPr>
          <p:spPr>
            <a:xfrm>
              <a:off x="10938960" y="-8640"/>
              <a:ext cx="1249200" cy="686592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25" name="CustomShape 10"/>
            <p:cNvSpPr/>
            <p:nvPr/>
          </p:nvSpPr>
          <p:spPr>
            <a:xfrm>
              <a:off x="10371600" y="3589920"/>
              <a:ext cx="1816560" cy="326736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26" name="CustomShape 11"/>
            <p:cNvSpPr/>
            <p:nvPr/>
          </p:nvSpPr>
          <p:spPr>
            <a:xfrm>
              <a:off x="0" y="4013280"/>
              <a:ext cx="447840" cy="28440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" name="Group 1"/>
          <p:cNvGrpSpPr/>
          <p:nvPr/>
        </p:nvGrpSpPr>
        <p:grpSpPr>
          <a:xfrm>
            <a:off x="0" y="-8640"/>
            <a:ext cx="12191400" cy="6866640"/>
            <a:chOff x="0" y="-8640"/>
            <a:chExt cx="12191400" cy="6866640"/>
          </a:xfrm>
        </p:grpSpPr>
        <p:sp>
          <p:nvSpPr>
            <p:cNvPr id="564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565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566" name="CustomShape 4"/>
            <p:cNvSpPr/>
            <p:nvPr/>
          </p:nvSpPr>
          <p:spPr>
            <a:xfrm>
              <a:off x="9181440" y="-8640"/>
              <a:ext cx="3006720" cy="686592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67" name="CustomShape 5"/>
            <p:cNvSpPr/>
            <p:nvPr/>
          </p:nvSpPr>
          <p:spPr>
            <a:xfrm>
              <a:off x="9603360" y="-8640"/>
              <a:ext cx="2587680" cy="686592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68" name="CustomShape 6"/>
            <p:cNvSpPr/>
            <p:nvPr/>
          </p:nvSpPr>
          <p:spPr>
            <a:xfrm>
              <a:off x="8932320" y="3048120"/>
              <a:ext cx="3259080" cy="380916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69" name="CustomShape 7"/>
            <p:cNvSpPr/>
            <p:nvPr/>
          </p:nvSpPr>
          <p:spPr>
            <a:xfrm>
              <a:off x="9334440" y="-8640"/>
              <a:ext cx="2853720" cy="686592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70" name="CustomShape 8"/>
            <p:cNvSpPr/>
            <p:nvPr/>
          </p:nvSpPr>
          <p:spPr>
            <a:xfrm>
              <a:off x="10898640" y="-8640"/>
              <a:ext cx="1289520" cy="686592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71" name="CustomShape 9"/>
            <p:cNvSpPr/>
            <p:nvPr/>
          </p:nvSpPr>
          <p:spPr>
            <a:xfrm>
              <a:off x="10938960" y="-8640"/>
              <a:ext cx="1249200" cy="686592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72" name="CustomShape 10"/>
            <p:cNvSpPr/>
            <p:nvPr/>
          </p:nvSpPr>
          <p:spPr>
            <a:xfrm>
              <a:off x="10371600" y="3589920"/>
              <a:ext cx="1816560" cy="326736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73" name="CustomShape 11"/>
            <p:cNvSpPr/>
            <p:nvPr/>
          </p:nvSpPr>
          <p:spPr>
            <a:xfrm>
              <a:off x="0" y="4013280"/>
              <a:ext cx="447840" cy="28440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1"/>
          <p:cNvGrpSpPr/>
          <p:nvPr/>
        </p:nvGrpSpPr>
        <p:grpSpPr>
          <a:xfrm>
            <a:off x="0" y="-8640"/>
            <a:ext cx="12191400" cy="6866640"/>
            <a:chOff x="0" y="-8640"/>
            <a:chExt cx="12191400" cy="6866640"/>
          </a:xfrm>
        </p:grpSpPr>
        <p:sp>
          <p:nvSpPr>
            <p:cNvPr id="61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62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63" name="CustomShape 4"/>
            <p:cNvSpPr/>
            <p:nvPr/>
          </p:nvSpPr>
          <p:spPr>
            <a:xfrm>
              <a:off x="9181440" y="-8640"/>
              <a:ext cx="3006720" cy="686592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4" name="CustomShape 5"/>
            <p:cNvSpPr/>
            <p:nvPr/>
          </p:nvSpPr>
          <p:spPr>
            <a:xfrm>
              <a:off x="9603360" y="-8640"/>
              <a:ext cx="2587680" cy="686592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5" name="CustomShape 6"/>
            <p:cNvSpPr/>
            <p:nvPr/>
          </p:nvSpPr>
          <p:spPr>
            <a:xfrm>
              <a:off x="8932320" y="3048120"/>
              <a:ext cx="3259080" cy="380916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6" name="CustomShape 7"/>
            <p:cNvSpPr/>
            <p:nvPr/>
          </p:nvSpPr>
          <p:spPr>
            <a:xfrm>
              <a:off x="9334440" y="-8640"/>
              <a:ext cx="2853720" cy="686592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7" name="CustomShape 8"/>
            <p:cNvSpPr/>
            <p:nvPr/>
          </p:nvSpPr>
          <p:spPr>
            <a:xfrm>
              <a:off x="10898640" y="-8640"/>
              <a:ext cx="1289520" cy="686592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8" name="CustomShape 9"/>
            <p:cNvSpPr/>
            <p:nvPr/>
          </p:nvSpPr>
          <p:spPr>
            <a:xfrm>
              <a:off x="10938960" y="-8640"/>
              <a:ext cx="1249200" cy="686592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9" name="CustomShape 10"/>
            <p:cNvSpPr/>
            <p:nvPr/>
          </p:nvSpPr>
          <p:spPr>
            <a:xfrm>
              <a:off x="10371600" y="3589920"/>
              <a:ext cx="1816560" cy="326736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70" name="CustomShape 11"/>
            <p:cNvSpPr/>
            <p:nvPr/>
          </p:nvSpPr>
          <p:spPr>
            <a:xfrm>
              <a:off x="0" y="4013280"/>
              <a:ext cx="447840" cy="28440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71" name="PlaceHolder 1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72" name="PlaceHolder 1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Group 1"/>
          <p:cNvGrpSpPr/>
          <p:nvPr/>
        </p:nvGrpSpPr>
        <p:grpSpPr>
          <a:xfrm>
            <a:off x="0" y="-8640"/>
            <a:ext cx="12191400" cy="6866640"/>
            <a:chOff x="0" y="-8640"/>
            <a:chExt cx="12191400" cy="6866640"/>
          </a:xfrm>
        </p:grpSpPr>
        <p:sp>
          <p:nvSpPr>
            <p:cNvPr id="110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11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12" name="CustomShape 4"/>
            <p:cNvSpPr/>
            <p:nvPr/>
          </p:nvSpPr>
          <p:spPr>
            <a:xfrm>
              <a:off x="9181440" y="-8640"/>
              <a:ext cx="3006720" cy="686592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13" name="CustomShape 5"/>
            <p:cNvSpPr/>
            <p:nvPr/>
          </p:nvSpPr>
          <p:spPr>
            <a:xfrm>
              <a:off x="9603360" y="-8640"/>
              <a:ext cx="2587680" cy="686592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14" name="CustomShape 6"/>
            <p:cNvSpPr/>
            <p:nvPr/>
          </p:nvSpPr>
          <p:spPr>
            <a:xfrm>
              <a:off x="8932320" y="3048120"/>
              <a:ext cx="3259080" cy="380916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15" name="CustomShape 7"/>
            <p:cNvSpPr/>
            <p:nvPr/>
          </p:nvSpPr>
          <p:spPr>
            <a:xfrm>
              <a:off x="9334440" y="-8640"/>
              <a:ext cx="2853720" cy="686592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16" name="CustomShape 8"/>
            <p:cNvSpPr/>
            <p:nvPr/>
          </p:nvSpPr>
          <p:spPr>
            <a:xfrm>
              <a:off x="10898640" y="-8640"/>
              <a:ext cx="1289520" cy="686592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17" name="CustomShape 9"/>
            <p:cNvSpPr/>
            <p:nvPr/>
          </p:nvSpPr>
          <p:spPr>
            <a:xfrm>
              <a:off x="10938960" y="-8640"/>
              <a:ext cx="1249200" cy="686592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18" name="CustomShape 10"/>
            <p:cNvSpPr/>
            <p:nvPr/>
          </p:nvSpPr>
          <p:spPr>
            <a:xfrm>
              <a:off x="10371600" y="3589920"/>
              <a:ext cx="1816560" cy="326736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19" name="CustomShape 11"/>
            <p:cNvSpPr/>
            <p:nvPr/>
          </p:nvSpPr>
          <p:spPr>
            <a:xfrm>
              <a:off x="0" y="4013280"/>
              <a:ext cx="447840" cy="28440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120" name="PlaceHolder 1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121" name="PlaceHolder 1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Group 1"/>
          <p:cNvGrpSpPr/>
          <p:nvPr/>
        </p:nvGrpSpPr>
        <p:grpSpPr>
          <a:xfrm>
            <a:off x="0" y="-8640"/>
            <a:ext cx="12191400" cy="6866640"/>
            <a:chOff x="0" y="-8640"/>
            <a:chExt cx="12191400" cy="6866640"/>
          </a:xfrm>
        </p:grpSpPr>
        <p:sp>
          <p:nvSpPr>
            <p:cNvPr id="159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60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61" name="CustomShape 4"/>
            <p:cNvSpPr/>
            <p:nvPr/>
          </p:nvSpPr>
          <p:spPr>
            <a:xfrm>
              <a:off x="9181440" y="-8640"/>
              <a:ext cx="3006720" cy="686592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2" name="CustomShape 5"/>
            <p:cNvSpPr/>
            <p:nvPr/>
          </p:nvSpPr>
          <p:spPr>
            <a:xfrm>
              <a:off x="9603360" y="-8640"/>
              <a:ext cx="2587680" cy="686592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3" name="CustomShape 6"/>
            <p:cNvSpPr/>
            <p:nvPr/>
          </p:nvSpPr>
          <p:spPr>
            <a:xfrm>
              <a:off x="8932320" y="3048120"/>
              <a:ext cx="3259080" cy="380916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4" name="CustomShape 7"/>
            <p:cNvSpPr/>
            <p:nvPr/>
          </p:nvSpPr>
          <p:spPr>
            <a:xfrm>
              <a:off x="9334440" y="-8640"/>
              <a:ext cx="2853720" cy="686592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5" name="CustomShape 8"/>
            <p:cNvSpPr/>
            <p:nvPr/>
          </p:nvSpPr>
          <p:spPr>
            <a:xfrm>
              <a:off x="10898640" y="-8640"/>
              <a:ext cx="1289520" cy="686592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6" name="CustomShape 9"/>
            <p:cNvSpPr/>
            <p:nvPr/>
          </p:nvSpPr>
          <p:spPr>
            <a:xfrm>
              <a:off x="10938960" y="-8640"/>
              <a:ext cx="1249200" cy="686592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7" name="CustomShape 10"/>
            <p:cNvSpPr/>
            <p:nvPr/>
          </p:nvSpPr>
          <p:spPr>
            <a:xfrm>
              <a:off x="10371600" y="3589920"/>
              <a:ext cx="1816560" cy="326736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8" name="CustomShape 11"/>
            <p:cNvSpPr/>
            <p:nvPr/>
          </p:nvSpPr>
          <p:spPr>
            <a:xfrm>
              <a:off x="0" y="4013280"/>
              <a:ext cx="447840" cy="28440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169" name="PlaceHolder 1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170" name="PlaceHolder 1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" name="Group 1"/>
          <p:cNvGrpSpPr/>
          <p:nvPr/>
        </p:nvGrpSpPr>
        <p:grpSpPr>
          <a:xfrm>
            <a:off x="0" y="-8640"/>
            <a:ext cx="12191400" cy="6866640"/>
            <a:chOff x="0" y="-8640"/>
            <a:chExt cx="12191400" cy="6866640"/>
          </a:xfrm>
        </p:grpSpPr>
        <p:sp>
          <p:nvSpPr>
            <p:cNvPr id="208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209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210" name="CustomShape 4"/>
            <p:cNvSpPr/>
            <p:nvPr/>
          </p:nvSpPr>
          <p:spPr>
            <a:xfrm>
              <a:off x="9181440" y="-8640"/>
              <a:ext cx="3006720" cy="686592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11" name="CustomShape 5"/>
            <p:cNvSpPr/>
            <p:nvPr/>
          </p:nvSpPr>
          <p:spPr>
            <a:xfrm>
              <a:off x="9603360" y="-8640"/>
              <a:ext cx="2587680" cy="686592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12" name="CustomShape 6"/>
            <p:cNvSpPr/>
            <p:nvPr/>
          </p:nvSpPr>
          <p:spPr>
            <a:xfrm>
              <a:off x="8932320" y="3048120"/>
              <a:ext cx="3259080" cy="380916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13" name="CustomShape 7"/>
            <p:cNvSpPr/>
            <p:nvPr/>
          </p:nvSpPr>
          <p:spPr>
            <a:xfrm>
              <a:off x="9334440" y="-8640"/>
              <a:ext cx="2853720" cy="686592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14" name="CustomShape 8"/>
            <p:cNvSpPr/>
            <p:nvPr/>
          </p:nvSpPr>
          <p:spPr>
            <a:xfrm>
              <a:off x="10898640" y="-8640"/>
              <a:ext cx="1289520" cy="686592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15" name="CustomShape 9"/>
            <p:cNvSpPr/>
            <p:nvPr/>
          </p:nvSpPr>
          <p:spPr>
            <a:xfrm>
              <a:off x="10938960" y="-8640"/>
              <a:ext cx="1249200" cy="686592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16" name="CustomShape 10"/>
            <p:cNvSpPr/>
            <p:nvPr/>
          </p:nvSpPr>
          <p:spPr>
            <a:xfrm>
              <a:off x="10371600" y="3589920"/>
              <a:ext cx="1816560" cy="326736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17" name="CustomShape 11"/>
            <p:cNvSpPr/>
            <p:nvPr/>
          </p:nvSpPr>
          <p:spPr>
            <a:xfrm>
              <a:off x="0" y="4013280"/>
              <a:ext cx="447840" cy="28440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218" name="PlaceHolder 1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219" name="PlaceHolder 1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" name="Group 1"/>
          <p:cNvGrpSpPr/>
          <p:nvPr/>
        </p:nvGrpSpPr>
        <p:grpSpPr>
          <a:xfrm>
            <a:off x="0" y="-8640"/>
            <a:ext cx="12191400" cy="6866640"/>
            <a:chOff x="0" y="-8640"/>
            <a:chExt cx="12191400" cy="6866640"/>
          </a:xfrm>
        </p:grpSpPr>
        <p:sp>
          <p:nvSpPr>
            <p:cNvPr id="257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258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259" name="CustomShape 4"/>
            <p:cNvSpPr/>
            <p:nvPr/>
          </p:nvSpPr>
          <p:spPr>
            <a:xfrm>
              <a:off x="9181440" y="-8640"/>
              <a:ext cx="3006720" cy="686592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60" name="CustomShape 5"/>
            <p:cNvSpPr/>
            <p:nvPr/>
          </p:nvSpPr>
          <p:spPr>
            <a:xfrm>
              <a:off x="9603360" y="-8640"/>
              <a:ext cx="2587680" cy="686592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61" name="CustomShape 6"/>
            <p:cNvSpPr/>
            <p:nvPr/>
          </p:nvSpPr>
          <p:spPr>
            <a:xfrm>
              <a:off x="8932320" y="3048120"/>
              <a:ext cx="3259080" cy="380916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62" name="CustomShape 7"/>
            <p:cNvSpPr/>
            <p:nvPr/>
          </p:nvSpPr>
          <p:spPr>
            <a:xfrm>
              <a:off x="9334440" y="-8640"/>
              <a:ext cx="2853720" cy="686592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63" name="CustomShape 8"/>
            <p:cNvSpPr/>
            <p:nvPr/>
          </p:nvSpPr>
          <p:spPr>
            <a:xfrm>
              <a:off x="10898640" y="-8640"/>
              <a:ext cx="1289520" cy="686592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64" name="CustomShape 9"/>
            <p:cNvSpPr/>
            <p:nvPr/>
          </p:nvSpPr>
          <p:spPr>
            <a:xfrm>
              <a:off x="10938960" y="-8640"/>
              <a:ext cx="1249200" cy="686592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65" name="CustomShape 10"/>
            <p:cNvSpPr/>
            <p:nvPr/>
          </p:nvSpPr>
          <p:spPr>
            <a:xfrm>
              <a:off x="10371600" y="3589920"/>
              <a:ext cx="1816560" cy="326736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66" name="CustomShape 11"/>
            <p:cNvSpPr/>
            <p:nvPr/>
          </p:nvSpPr>
          <p:spPr>
            <a:xfrm>
              <a:off x="0" y="4013280"/>
              <a:ext cx="447840" cy="28440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grpSp>
        <p:nvGrpSpPr>
          <p:cNvPr id="267" name="Group 12"/>
          <p:cNvGrpSpPr/>
          <p:nvPr/>
        </p:nvGrpSpPr>
        <p:grpSpPr>
          <a:xfrm>
            <a:off x="360" y="-8640"/>
            <a:ext cx="12191400" cy="6866640"/>
            <a:chOff x="360" y="-8640"/>
            <a:chExt cx="12191400" cy="6866640"/>
          </a:xfrm>
        </p:grpSpPr>
        <p:sp>
          <p:nvSpPr>
            <p:cNvPr id="268" name="Line 13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269" name="Line 14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270" name="CustomShape 15"/>
            <p:cNvSpPr/>
            <p:nvPr/>
          </p:nvSpPr>
          <p:spPr>
            <a:xfrm>
              <a:off x="9181440" y="-8640"/>
              <a:ext cx="3007080" cy="686628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71" name="CustomShape 16"/>
            <p:cNvSpPr/>
            <p:nvPr/>
          </p:nvSpPr>
          <p:spPr>
            <a:xfrm>
              <a:off x="9603360" y="-8640"/>
              <a:ext cx="2588040" cy="686628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72" name="CustomShape 17"/>
            <p:cNvSpPr/>
            <p:nvPr/>
          </p:nvSpPr>
          <p:spPr>
            <a:xfrm>
              <a:off x="8932320" y="3048120"/>
              <a:ext cx="3259440" cy="380952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73" name="CustomShape 18"/>
            <p:cNvSpPr/>
            <p:nvPr/>
          </p:nvSpPr>
          <p:spPr>
            <a:xfrm>
              <a:off x="9334440" y="-8640"/>
              <a:ext cx="2854080" cy="686628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74" name="CustomShape 19"/>
            <p:cNvSpPr/>
            <p:nvPr/>
          </p:nvSpPr>
          <p:spPr>
            <a:xfrm>
              <a:off x="10898640" y="-8640"/>
              <a:ext cx="1289880" cy="686628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75" name="CustomShape 20"/>
            <p:cNvSpPr/>
            <p:nvPr/>
          </p:nvSpPr>
          <p:spPr>
            <a:xfrm>
              <a:off x="10938960" y="-8640"/>
              <a:ext cx="1249560" cy="686628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76" name="CustomShape 21"/>
            <p:cNvSpPr/>
            <p:nvPr/>
          </p:nvSpPr>
          <p:spPr>
            <a:xfrm>
              <a:off x="10371600" y="3589920"/>
              <a:ext cx="1816920" cy="326772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77" name="CustomShape 22"/>
            <p:cNvSpPr/>
            <p:nvPr/>
          </p:nvSpPr>
          <p:spPr>
            <a:xfrm rot="10800000">
              <a:off x="360" y="360"/>
              <a:ext cx="842400" cy="566568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278" name="PlaceHolder 23"/>
          <p:cNvSpPr>
            <a:spLocks noGrp="1"/>
          </p:cNvSpPr>
          <p:nvPr>
            <p:ph type="title"/>
          </p:nvPr>
        </p:nvSpPr>
        <p:spPr>
          <a:xfrm>
            <a:off x="1506960" y="2404440"/>
            <a:ext cx="7766640" cy="164592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>
              <a:lnSpc>
                <a:spcPct val="90000"/>
              </a:lnSpc>
            </a:pPr>
            <a:r>
              <a:rPr lang="fr-FR" sz="5400" b="0" strike="noStrike" spc="-1">
                <a:solidFill>
                  <a:srgbClr val="90C226"/>
                </a:solidFill>
                <a:latin typeface="Arial"/>
                <a:ea typeface="DejaVu Sans"/>
              </a:rPr>
              <a:t>Modifiez le style du titre</a:t>
            </a:r>
            <a:endParaRPr lang="fr-FR" sz="5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9" name="PlaceHolder 24"/>
          <p:cNvSpPr>
            <a:spLocks noGrp="1"/>
          </p:cNvSpPr>
          <p:nvPr>
            <p:ph type="dt"/>
          </p:nvPr>
        </p:nvSpPr>
        <p:spPr>
          <a:xfrm>
            <a:off x="7205040" y="6041520"/>
            <a:ext cx="911160" cy="364320"/>
          </a:xfrm>
          <a:prstGeom prst="rect">
            <a:avLst/>
          </a:prstGeom>
        </p:spPr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fld id="{EEA5C5DA-2CF9-4964-B9A9-7E84F30291FB}" type="datetime">
              <a:rPr lang="fr-CH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21.05.2024</a:t>
            </a:fld>
            <a:endParaRPr lang="fr-CH" sz="1800" b="0" strike="noStrike" spc="-1">
              <a:latin typeface="Times New Roman"/>
            </a:endParaRPr>
          </a:p>
        </p:txBody>
      </p:sp>
      <p:sp>
        <p:nvSpPr>
          <p:cNvPr id="280" name="PlaceHolder 25"/>
          <p:cNvSpPr>
            <a:spLocks noGrp="1"/>
          </p:cNvSpPr>
          <p:nvPr>
            <p:ph type="ftr"/>
          </p:nvPr>
        </p:nvSpPr>
        <p:spPr>
          <a:xfrm>
            <a:off x="677160" y="6041520"/>
            <a:ext cx="6296760" cy="364320"/>
          </a:xfrm>
          <a:prstGeom prst="rect">
            <a:avLst/>
          </a:prstGeom>
        </p:spPr>
        <p:txBody>
          <a:bodyPr lIns="90000" tIns="45000" rIns="90000" bIns="45000" anchor="ctr">
            <a:noAutofit/>
          </a:bodyPr>
          <a:lstStyle/>
          <a:p>
            <a:endParaRPr lang="fr-CH" sz="2400" b="0" strike="noStrike" spc="-1">
              <a:latin typeface="Times New Roman"/>
            </a:endParaRPr>
          </a:p>
        </p:txBody>
      </p:sp>
      <p:sp>
        <p:nvSpPr>
          <p:cNvPr id="281" name="PlaceHolder 26"/>
          <p:cNvSpPr>
            <a:spLocks noGrp="1"/>
          </p:cNvSpPr>
          <p:nvPr>
            <p:ph type="sldNum"/>
          </p:nvPr>
        </p:nvSpPr>
        <p:spPr>
          <a:xfrm>
            <a:off x="8590680" y="6041520"/>
            <a:ext cx="682560" cy="364320"/>
          </a:xfrm>
          <a:prstGeom prst="rect">
            <a:avLst/>
          </a:prstGeom>
        </p:spPr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fld id="{CD7540F6-DD30-4972-86C8-39A66315F270}" type="slidenum">
              <a:rPr lang="fr-CH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‹N°›</a:t>
            </a:fld>
            <a:endParaRPr lang="fr-CH" sz="1800" b="0" strike="noStrike" spc="-1">
              <a:latin typeface="Times New Roman"/>
            </a:endParaRPr>
          </a:p>
        </p:txBody>
      </p:sp>
      <p:sp>
        <p:nvSpPr>
          <p:cNvPr id="282" name="PlaceHolder 27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9" name="Group 1"/>
          <p:cNvGrpSpPr/>
          <p:nvPr/>
        </p:nvGrpSpPr>
        <p:grpSpPr>
          <a:xfrm>
            <a:off x="0" y="-8640"/>
            <a:ext cx="12191400" cy="6866640"/>
            <a:chOff x="0" y="-8640"/>
            <a:chExt cx="12191400" cy="6866640"/>
          </a:xfrm>
        </p:grpSpPr>
        <p:sp>
          <p:nvSpPr>
            <p:cNvPr id="320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321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322" name="CustomShape 4"/>
            <p:cNvSpPr/>
            <p:nvPr/>
          </p:nvSpPr>
          <p:spPr>
            <a:xfrm>
              <a:off x="9181440" y="-8640"/>
              <a:ext cx="3006720" cy="686592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23" name="CustomShape 5"/>
            <p:cNvSpPr/>
            <p:nvPr/>
          </p:nvSpPr>
          <p:spPr>
            <a:xfrm>
              <a:off x="9603360" y="-8640"/>
              <a:ext cx="2587680" cy="686592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24" name="CustomShape 6"/>
            <p:cNvSpPr/>
            <p:nvPr/>
          </p:nvSpPr>
          <p:spPr>
            <a:xfrm>
              <a:off x="8932320" y="3048120"/>
              <a:ext cx="3259080" cy="380916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25" name="CustomShape 7"/>
            <p:cNvSpPr/>
            <p:nvPr/>
          </p:nvSpPr>
          <p:spPr>
            <a:xfrm>
              <a:off x="9334440" y="-8640"/>
              <a:ext cx="2853720" cy="686592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26" name="CustomShape 8"/>
            <p:cNvSpPr/>
            <p:nvPr/>
          </p:nvSpPr>
          <p:spPr>
            <a:xfrm>
              <a:off x="10898640" y="-8640"/>
              <a:ext cx="1289520" cy="686592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27" name="CustomShape 9"/>
            <p:cNvSpPr/>
            <p:nvPr/>
          </p:nvSpPr>
          <p:spPr>
            <a:xfrm>
              <a:off x="10938960" y="-8640"/>
              <a:ext cx="1249200" cy="686592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28" name="CustomShape 10"/>
            <p:cNvSpPr/>
            <p:nvPr/>
          </p:nvSpPr>
          <p:spPr>
            <a:xfrm>
              <a:off x="10371600" y="3589920"/>
              <a:ext cx="1816560" cy="326736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29" name="CustomShape 11"/>
            <p:cNvSpPr/>
            <p:nvPr/>
          </p:nvSpPr>
          <p:spPr>
            <a:xfrm>
              <a:off x="0" y="4013280"/>
              <a:ext cx="447840" cy="28440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330" name="PlaceHolder 1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080" cy="114444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Arial"/>
                <a:ea typeface="DejaVu Sans"/>
              </a:rPr>
              <a:t>Modifiez le style du titre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1" name="PlaceHolder 1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  <a:ea typeface="DejaVu Sans"/>
              </a:rPr>
              <a:t>Cliquez pour modifier les styles du texte du masque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 marL="68580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  <a:ea typeface="DejaVu Sans"/>
              </a:rPr>
              <a:t>Deuxième niveau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 marL="1143000" lvl="2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  <a:ea typeface="DejaVu Sans"/>
              </a:rPr>
              <a:t>Troisième niveau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  <a:p>
            <a:pPr marL="1600200" lvl="3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Quatrième niveau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  <a:p>
            <a:pPr marL="2057400" lvl="4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Cinquième niveau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2" name="PlaceHolder 14"/>
          <p:cNvSpPr>
            <a:spLocks noGrp="1"/>
          </p:cNvSpPr>
          <p:nvPr>
            <p:ph type="dt"/>
          </p:nvPr>
        </p:nvSpPr>
        <p:spPr>
          <a:xfrm>
            <a:off x="7205040" y="6041520"/>
            <a:ext cx="911160" cy="364320"/>
          </a:xfrm>
          <a:prstGeom prst="rect">
            <a:avLst/>
          </a:prstGeom>
        </p:spPr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fld id="{38B7EE1F-6408-44A3-9725-56C2E584474D}" type="datetime">
              <a:rPr lang="fr-CH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21.05.2024</a:t>
            </a:fld>
            <a:endParaRPr lang="fr-CH" sz="1800" b="0" strike="noStrike" spc="-1">
              <a:latin typeface="Times New Roman"/>
            </a:endParaRPr>
          </a:p>
        </p:txBody>
      </p:sp>
      <p:sp>
        <p:nvSpPr>
          <p:cNvPr id="333" name="PlaceHolder 15"/>
          <p:cNvSpPr>
            <a:spLocks noGrp="1"/>
          </p:cNvSpPr>
          <p:nvPr>
            <p:ph type="ftr"/>
          </p:nvPr>
        </p:nvSpPr>
        <p:spPr>
          <a:xfrm>
            <a:off x="677160" y="6041520"/>
            <a:ext cx="6296760" cy="364320"/>
          </a:xfrm>
          <a:prstGeom prst="rect">
            <a:avLst/>
          </a:prstGeom>
        </p:spPr>
        <p:txBody>
          <a:bodyPr lIns="90000" tIns="45000" rIns="90000" bIns="45000" anchor="ctr">
            <a:noAutofit/>
          </a:bodyPr>
          <a:lstStyle/>
          <a:p>
            <a:endParaRPr lang="fr-CH" sz="2400" b="0" strike="noStrike" spc="-1">
              <a:latin typeface="Times New Roman"/>
            </a:endParaRPr>
          </a:p>
        </p:txBody>
      </p:sp>
      <p:sp>
        <p:nvSpPr>
          <p:cNvPr id="334" name="PlaceHolder 16"/>
          <p:cNvSpPr>
            <a:spLocks noGrp="1"/>
          </p:cNvSpPr>
          <p:nvPr>
            <p:ph type="sldNum"/>
          </p:nvPr>
        </p:nvSpPr>
        <p:spPr>
          <a:xfrm>
            <a:off x="8590680" y="6041520"/>
            <a:ext cx="682560" cy="364320"/>
          </a:xfrm>
          <a:prstGeom prst="rect">
            <a:avLst/>
          </a:prstGeom>
        </p:spPr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fld id="{00588C80-B9AC-43F2-8865-01D97C4F298C}" type="slidenum">
              <a:rPr lang="fr-CH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‹N°›</a:t>
            </a:fld>
            <a:endParaRPr lang="fr-CH" sz="18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1" name="Group 1"/>
          <p:cNvGrpSpPr/>
          <p:nvPr/>
        </p:nvGrpSpPr>
        <p:grpSpPr>
          <a:xfrm>
            <a:off x="0" y="-8640"/>
            <a:ext cx="12191400" cy="6866640"/>
            <a:chOff x="0" y="-8640"/>
            <a:chExt cx="12191400" cy="6866640"/>
          </a:xfrm>
        </p:grpSpPr>
        <p:sp>
          <p:nvSpPr>
            <p:cNvPr id="372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373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374" name="CustomShape 4"/>
            <p:cNvSpPr/>
            <p:nvPr/>
          </p:nvSpPr>
          <p:spPr>
            <a:xfrm>
              <a:off x="9181440" y="-8640"/>
              <a:ext cx="3006720" cy="686592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75" name="CustomShape 5"/>
            <p:cNvSpPr/>
            <p:nvPr/>
          </p:nvSpPr>
          <p:spPr>
            <a:xfrm>
              <a:off x="9603360" y="-8640"/>
              <a:ext cx="2587680" cy="686592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76" name="CustomShape 6"/>
            <p:cNvSpPr/>
            <p:nvPr/>
          </p:nvSpPr>
          <p:spPr>
            <a:xfrm>
              <a:off x="8932320" y="3048120"/>
              <a:ext cx="3259080" cy="380916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77" name="CustomShape 7"/>
            <p:cNvSpPr/>
            <p:nvPr/>
          </p:nvSpPr>
          <p:spPr>
            <a:xfrm>
              <a:off x="9334440" y="-8640"/>
              <a:ext cx="2853720" cy="686592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78" name="CustomShape 8"/>
            <p:cNvSpPr/>
            <p:nvPr/>
          </p:nvSpPr>
          <p:spPr>
            <a:xfrm>
              <a:off x="10898640" y="-8640"/>
              <a:ext cx="1289520" cy="686592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79" name="CustomShape 9"/>
            <p:cNvSpPr/>
            <p:nvPr/>
          </p:nvSpPr>
          <p:spPr>
            <a:xfrm>
              <a:off x="10938960" y="-8640"/>
              <a:ext cx="1249200" cy="686592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80" name="CustomShape 10"/>
            <p:cNvSpPr/>
            <p:nvPr/>
          </p:nvSpPr>
          <p:spPr>
            <a:xfrm>
              <a:off x="10371600" y="3589920"/>
              <a:ext cx="1816560" cy="326736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81" name="CustomShape 11"/>
            <p:cNvSpPr/>
            <p:nvPr/>
          </p:nvSpPr>
          <p:spPr>
            <a:xfrm>
              <a:off x="0" y="4013280"/>
              <a:ext cx="447840" cy="28440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382" name="PlaceHolder 1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fr-CH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383" name="PlaceHolder 1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CH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CH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0" name="Group 1"/>
          <p:cNvGrpSpPr/>
          <p:nvPr/>
        </p:nvGrpSpPr>
        <p:grpSpPr>
          <a:xfrm>
            <a:off x="0" y="-8640"/>
            <a:ext cx="12191400" cy="6866640"/>
            <a:chOff x="0" y="-8640"/>
            <a:chExt cx="12191400" cy="6866640"/>
          </a:xfrm>
        </p:grpSpPr>
        <p:sp>
          <p:nvSpPr>
            <p:cNvPr id="421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422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423" name="CustomShape 4"/>
            <p:cNvSpPr/>
            <p:nvPr/>
          </p:nvSpPr>
          <p:spPr>
            <a:xfrm>
              <a:off x="9181440" y="-8640"/>
              <a:ext cx="3006720" cy="686592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24" name="CustomShape 5"/>
            <p:cNvSpPr/>
            <p:nvPr/>
          </p:nvSpPr>
          <p:spPr>
            <a:xfrm>
              <a:off x="9603360" y="-8640"/>
              <a:ext cx="2587680" cy="686592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25" name="CustomShape 6"/>
            <p:cNvSpPr/>
            <p:nvPr/>
          </p:nvSpPr>
          <p:spPr>
            <a:xfrm>
              <a:off x="8932320" y="3048120"/>
              <a:ext cx="3259080" cy="380916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26" name="CustomShape 7"/>
            <p:cNvSpPr/>
            <p:nvPr/>
          </p:nvSpPr>
          <p:spPr>
            <a:xfrm>
              <a:off x="9334440" y="-8640"/>
              <a:ext cx="2853720" cy="686592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27" name="CustomShape 8"/>
            <p:cNvSpPr/>
            <p:nvPr/>
          </p:nvSpPr>
          <p:spPr>
            <a:xfrm>
              <a:off x="10898640" y="-8640"/>
              <a:ext cx="1289520" cy="686592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28" name="CustomShape 9"/>
            <p:cNvSpPr/>
            <p:nvPr/>
          </p:nvSpPr>
          <p:spPr>
            <a:xfrm>
              <a:off x="10938960" y="-8640"/>
              <a:ext cx="1249200" cy="686592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29" name="CustomShape 10"/>
            <p:cNvSpPr/>
            <p:nvPr/>
          </p:nvSpPr>
          <p:spPr>
            <a:xfrm>
              <a:off x="10371600" y="3589920"/>
              <a:ext cx="1816560" cy="326736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30" name="CustomShape 11"/>
            <p:cNvSpPr/>
            <p:nvPr/>
          </p:nvSpPr>
          <p:spPr>
            <a:xfrm>
              <a:off x="0" y="4013280"/>
              <a:ext cx="447840" cy="28440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5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CustomShape 1"/>
          <p:cNvSpPr/>
          <p:nvPr/>
        </p:nvSpPr>
        <p:spPr>
          <a:xfrm>
            <a:off x="286920" y="5668560"/>
            <a:ext cx="10992960" cy="828000"/>
          </a:xfrm>
          <a:prstGeom prst="rect">
            <a:avLst/>
          </a:prstGeom>
          <a:solidFill>
            <a:srgbClr val="90C22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r>
              <a:rPr lang="fr-CH" sz="5400" b="0" strike="noStrike" spc="-1">
                <a:solidFill>
                  <a:srgbClr val="FFFFFF"/>
                </a:solidFill>
                <a:latin typeface="Trebuchet MS"/>
                <a:ea typeface="DejaVu Sans"/>
              </a:rPr>
              <a:t>Les vins de la grande béroche</a:t>
            </a:r>
            <a:endParaRPr lang="fr-CH" sz="5400" b="0" strike="noStrike" spc="-1">
              <a:latin typeface="Arial"/>
            </a:endParaRPr>
          </a:p>
        </p:txBody>
      </p:sp>
      <p:pic>
        <p:nvPicPr>
          <p:cNvPr id="611" name="Picture 5" descr="A red white and blue flag&#10;&#10;Description automatically generated"/>
          <p:cNvPicPr/>
          <p:nvPr/>
        </p:nvPicPr>
        <p:blipFill>
          <a:blip r:embed="rId2"/>
          <a:stretch/>
        </p:blipFill>
        <p:spPr>
          <a:xfrm>
            <a:off x="10756080" y="485280"/>
            <a:ext cx="1240920" cy="1564920"/>
          </a:xfrm>
          <a:prstGeom prst="rect">
            <a:avLst/>
          </a:prstGeom>
          <a:ln>
            <a:noFill/>
          </a:ln>
        </p:spPr>
      </p:pic>
      <p:pic>
        <p:nvPicPr>
          <p:cNvPr id="612" name="Image 1"/>
          <p:cNvPicPr/>
          <p:nvPr/>
        </p:nvPicPr>
        <p:blipFill>
          <a:blip r:embed="rId3"/>
          <a:stretch/>
        </p:blipFill>
        <p:spPr>
          <a:xfrm>
            <a:off x="63000" y="0"/>
            <a:ext cx="10472760" cy="5496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7" name="Image 300"/>
          <p:cNvPicPr/>
          <p:nvPr/>
        </p:nvPicPr>
        <p:blipFill>
          <a:blip r:embed="rId2"/>
          <a:stretch/>
        </p:blipFill>
        <p:spPr>
          <a:xfrm>
            <a:off x="91440" y="66600"/>
            <a:ext cx="1919880" cy="1396080"/>
          </a:xfrm>
          <a:prstGeom prst="rect">
            <a:avLst/>
          </a:prstGeom>
          <a:ln>
            <a:noFill/>
          </a:ln>
        </p:spPr>
      </p:pic>
      <p:sp>
        <p:nvSpPr>
          <p:cNvPr id="638" name="CustomShape 1"/>
          <p:cNvSpPr/>
          <p:nvPr/>
        </p:nvSpPr>
        <p:spPr>
          <a:xfrm>
            <a:off x="640080" y="1554480"/>
            <a:ext cx="10240920" cy="373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430560" indent="-322920">
              <a:lnSpc>
                <a:spcPct val="100000"/>
              </a:lnSpc>
              <a:spcAft>
                <a:spcPts val="1412"/>
              </a:spcAft>
            </a:pPr>
            <a:r>
              <a:rPr lang="fr-CH" sz="3200" b="0" u="sng" strike="noStrike" spc="-1">
                <a:solidFill>
                  <a:srgbClr val="000000"/>
                </a:solidFill>
                <a:uFillTx/>
                <a:latin typeface="Arial"/>
                <a:ea typeface="Noto Sans CJK SC"/>
              </a:rPr>
              <a:t>Doral:</a:t>
            </a:r>
            <a:endParaRPr lang="fr-CH" sz="3200" b="0" strike="noStrike" spc="-1">
              <a:latin typeface="Arial"/>
            </a:endParaRPr>
          </a:p>
          <a:p>
            <a:pPr marL="430560" indent="-322920">
              <a:lnSpc>
                <a:spcPct val="100000"/>
              </a:lnSpc>
              <a:spcAft>
                <a:spcPts val="1412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Arial"/>
                <a:ea typeface="Arial Unicode MS"/>
              </a:rPr>
              <a:t>Chasselas </a:t>
            </a:r>
            <a:r>
              <a:rPr lang="fr-CH" sz="3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⚭ Chardonnay</a:t>
            </a:r>
            <a:endParaRPr lang="fr-CH" sz="3200" b="0" strike="noStrike" spc="-1">
              <a:latin typeface="Arial"/>
            </a:endParaRPr>
          </a:p>
          <a:p>
            <a:pPr marL="430560" indent="-322920">
              <a:lnSpc>
                <a:spcPct val="100000"/>
              </a:lnSpc>
              <a:spcAft>
                <a:spcPts val="1412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700 m2: 250-400 bouteilles</a:t>
            </a:r>
            <a:endParaRPr lang="fr-CH" sz="3200" b="0" strike="noStrike" spc="-1">
              <a:latin typeface="Arial"/>
            </a:endParaRPr>
          </a:p>
          <a:p>
            <a:pPr marL="430560" indent="-322920">
              <a:lnSpc>
                <a:spcPct val="100000"/>
              </a:lnSpc>
              <a:spcAft>
                <a:spcPts val="1412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Robe: jaune pâle</a:t>
            </a:r>
            <a:endParaRPr lang="fr-CH" sz="3200" b="0" strike="noStrike" spc="-1">
              <a:latin typeface="Arial"/>
            </a:endParaRPr>
          </a:p>
          <a:p>
            <a:pPr marL="430560" indent="-322920">
              <a:lnSpc>
                <a:spcPct val="100000"/>
              </a:lnSpc>
              <a:spcAft>
                <a:spcPts val="1412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Bouquet: complexe, arômes de fruits (agrumes, ananas). Belle acidité, bien structuré.</a:t>
            </a:r>
            <a:endParaRPr lang="fr-CH" sz="3200" b="0" strike="noStrike" spc="-1">
              <a:latin typeface="Arial"/>
            </a:endParaRPr>
          </a:p>
        </p:txBody>
      </p:sp>
      <p:sp>
        <p:nvSpPr>
          <p:cNvPr id="639" name="CustomShape 2"/>
          <p:cNvSpPr/>
          <p:nvPr/>
        </p:nvSpPr>
        <p:spPr>
          <a:xfrm>
            <a:off x="0" y="-10800"/>
            <a:ext cx="12191760" cy="111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CH" sz="4800" b="1" strike="noStrike" spc="-1">
                <a:solidFill>
                  <a:srgbClr val="000000"/>
                </a:solidFill>
                <a:latin typeface="Arial"/>
                <a:ea typeface="DejaVu Sans"/>
              </a:rPr>
              <a:t>Nicolet Vins</a:t>
            </a:r>
            <a:endParaRPr lang="fr-CH" sz="4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CH" sz="2400" b="0" strike="noStrike" spc="-1">
                <a:solidFill>
                  <a:srgbClr val="000000"/>
                </a:solidFill>
                <a:latin typeface="Arial"/>
                <a:ea typeface="DejaVu Sans"/>
              </a:rPr>
              <a:t>Domaine des Balises</a:t>
            </a:r>
            <a:endParaRPr lang="fr-CH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0" name="Image 639"/>
          <p:cNvPicPr/>
          <p:nvPr/>
        </p:nvPicPr>
        <p:blipFill>
          <a:blip r:embed="rId2"/>
          <a:stretch/>
        </p:blipFill>
        <p:spPr>
          <a:xfrm>
            <a:off x="3168360" y="288360"/>
            <a:ext cx="3311280" cy="1511280"/>
          </a:xfrm>
          <a:prstGeom prst="rect">
            <a:avLst/>
          </a:prstGeom>
          <a:ln>
            <a:noFill/>
          </a:ln>
        </p:spPr>
      </p:pic>
      <p:pic>
        <p:nvPicPr>
          <p:cNvPr id="641" name="Image 640"/>
          <p:cNvPicPr/>
          <p:nvPr/>
        </p:nvPicPr>
        <p:blipFill>
          <a:blip r:embed="rId3"/>
          <a:stretch/>
        </p:blipFill>
        <p:spPr>
          <a:xfrm>
            <a:off x="6010200" y="1656360"/>
            <a:ext cx="3493080" cy="2328480"/>
          </a:xfrm>
          <a:prstGeom prst="rect">
            <a:avLst/>
          </a:prstGeom>
          <a:ln>
            <a:noFill/>
          </a:ln>
        </p:spPr>
      </p:pic>
      <p:pic>
        <p:nvPicPr>
          <p:cNvPr id="642" name="Image 641"/>
          <p:cNvPicPr/>
          <p:nvPr/>
        </p:nvPicPr>
        <p:blipFill>
          <a:blip r:embed="rId4"/>
          <a:stretch/>
        </p:blipFill>
        <p:spPr>
          <a:xfrm>
            <a:off x="6048000" y="4262760"/>
            <a:ext cx="1894680" cy="1136520"/>
          </a:xfrm>
          <a:prstGeom prst="rect">
            <a:avLst/>
          </a:prstGeom>
          <a:ln>
            <a:noFill/>
          </a:ln>
        </p:spPr>
      </p:pic>
      <p:sp>
        <p:nvSpPr>
          <p:cNvPr id="643" name="CustomShape 1"/>
          <p:cNvSpPr/>
          <p:nvPr/>
        </p:nvSpPr>
        <p:spPr>
          <a:xfrm>
            <a:off x="582120" y="1944000"/>
            <a:ext cx="5609160" cy="1765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200" b="0" strike="noStrike" spc="-1">
                <a:solidFill>
                  <a:srgbClr val="000000"/>
                </a:solidFill>
                <a:latin typeface="Arial"/>
                <a:ea typeface="DejaVu Sans"/>
              </a:rPr>
              <a:t>Coopérative </a:t>
            </a:r>
            <a:endParaRPr lang="fr-CH" sz="22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200" b="0" strike="noStrike" spc="-1">
                <a:solidFill>
                  <a:srgbClr val="000000"/>
                </a:solidFill>
                <a:latin typeface="Arial"/>
                <a:ea typeface="DejaVu Sans"/>
              </a:rPr>
              <a:t>Fondée en 1935</a:t>
            </a:r>
            <a:endParaRPr lang="fr-CH" sz="22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200" b="0" strike="noStrike" spc="-1">
                <a:solidFill>
                  <a:srgbClr val="000000"/>
                </a:solidFill>
                <a:latin typeface="Arial"/>
                <a:ea typeface="DejaVu Sans"/>
              </a:rPr>
              <a:t>30 Producteurs de raisin</a:t>
            </a:r>
            <a:endParaRPr lang="fr-CH" sz="22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200" b="0" strike="noStrike" spc="-1">
                <a:solidFill>
                  <a:srgbClr val="000000"/>
                </a:solidFill>
                <a:latin typeface="Arial"/>
                <a:ea typeface="DejaVu Sans"/>
              </a:rPr>
              <a:t>50 hectares en terre argilo-calcaire</a:t>
            </a:r>
            <a:endParaRPr lang="fr-CH" sz="22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200" b="0" strike="noStrike" spc="-1">
                <a:solidFill>
                  <a:srgbClr val="000000"/>
                </a:solidFill>
                <a:latin typeface="Arial"/>
                <a:ea typeface="DejaVu Sans"/>
              </a:rPr>
              <a:t>50 % des vignes certifiées bio suisse</a:t>
            </a:r>
            <a:endParaRPr lang="fr-CH" sz="2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4" name="Image 643"/>
          <p:cNvPicPr/>
          <p:nvPr/>
        </p:nvPicPr>
        <p:blipFill>
          <a:blip r:embed="rId2"/>
          <a:stretch/>
        </p:blipFill>
        <p:spPr>
          <a:xfrm>
            <a:off x="3168360" y="288360"/>
            <a:ext cx="3311280" cy="1511280"/>
          </a:xfrm>
          <a:prstGeom prst="rect">
            <a:avLst/>
          </a:prstGeom>
          <a:ln>
            <a:noFill/>
          </a:ln>
        </p:spPr>
      </p:pic>
      <p:pic>
        <p:nvPicPr>
          <p:cNvPr id="645" name="Image 644"/>
          <p:cNvPicPr/>
          <p:nvPr/>
        </p:nvPicPr>
        <p:blipFill>
          <a:blip r:embed="rId3"/>
          <a:stretch/>
        </p:blipFill>
        <p:spPr>
          <a:xfrm>
            <a:off x="4536000" y="2446920"/>
            <a:ext cx="5255280" cy="2088720"/>
          </a:xfrm>
          <a:prstGeom prst="rect">
            <a:avLst/>
          </a:prstGeom>
          <a:ln>
            <a:noFill/>
          </a:ln>
        </p:spPr>
      </p:pic>
      <p:sp>
        <p:nvSpPr>
          <p:cNvPr id="646" name="CustomShape 1"/>
          <p:cNvSpPr/>
          <p:nvPr/>
        </p:nvSpPr>
        <p:spPr>
          <a:xfrm>
            <a:off x="720000" y="1797840"/>
            <a:ext cx="3671640" cy="1765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CH" sz="2200" b="0" strike="noStrike" spc="-1">
                <a:latin typeface="Arial"/>
              </a:rPr>
              <a:t>Blanc : </a:t>
            </a:r>
          </a:p>
          <a:p>
            <a:pPr>
              <a:lnSpc>
                <a:spcPct val="100000"/>
              </a:lnSpc>
            </a:pPr>
            <a:r>
              <a:rPr lang="fr-CH" sz="2200" b="0" strike="noStrike" spc="-1">
                <a:latin typeface="Arial"/>
              </a:rPr>
              <a:t>Chasselas, Chardonnay, Pinot gris, Pinot blanc,  Riesling-Sylvanner, Doral, Gewürztraminer, Solaris</a:t>
            </a:r>
          </a:p>
        </p:txBody>
      </p:sp>
      <p:sp>
        <p:nvSpPr>
          <p:cNvPr id="647" name="CustomShape 2"/>
          <p:cNvSpPr/>
          <p:nvPr/>
        </p:nvSpPr>
        <p:spPr>
          <a:xfrm>
            <a:off x="720000" y="3777840"/>
            <a:ext cx="3671640" cy="1430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CH" sz="2200" b="0" strike="noStrike" spc="-1">
                <a:latin typeface="Arial"/>
              </a:rPr>
              <a:t>Rouge : </a:t>
            </a:r>
          </a:p>
          <a:p>
            <a:pPr>
              <a:lnSpc>
                <a:spcPct val="100000"/>
              </a:lnSpc>
            </a:pPr>
            <a:r>
              <a:rPr lang="fr-CH" sz="2200" b="0" strike="noStrike" spc="-1">
                <a:latin typeface="Arial"/>
              </a:rPr>
              <a:t>Pinot Noir, Gamaret, Garanoir,  Divico, Mara, Galotta</a:t>
            </a:r>
          </a:p>
        </p:txBody>
      </p:sp>
      <p:sp>
        <p:nvSpPr>
          <p:cNvPr id="648" name="CustomShape 3"/>
          <p:cNvSpPr/>
          <p:nvPr/>
        </p:nvSpPr>
        <p:spPr>
          <a:xfrm>
            <a:off x="720360" y="5688000"/>
            <a:ext cx="3671640" cy="42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CH" sz="2200" b="0" strike="noStrike" spc="-1">
                <a:latin typeface="Arial"/>
              </a:rPr>
              <a:t>Oeil-de-Perdrix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9" name="Image 648"/>
          <p:cNvPicPr/>
          <p:nvPr/>
        </p:nvPicPr>
        <p:blipFill>
          <a:blip r:embed="rId2"/>
          <a:stretch/>
        </p:blipFill>
        <p:spPr>
          <a:xfrm>
            <a:off x="3168360" y="288360"/>
            <a:ext cx="3311280" cy="1511280"/>
          </a:xfrm>
          <a:prstGeom prst="rect">
            <a:avLst/>
          </a:prstGeom>
          <a:ln>
            <a:noFill/>
          </a:ln>
        </p:spPr>
      </p:pic>
      <p:pic>
        <p:nvPicPr>
          <p:cNvPr id="650" name="Image 649"/>
          <p:cNvPicPr/>
          <p:nvPr/>
        </p:nvPicPr>
        <p:blipFill>
          <a:blip r:embed="rId3"/>
          <a:stretch/>
        </p:blipFill>
        <p:spPr>
          <a:xfrm>
            <a:off x="4536000" y="2446920"/>
            <a:ext cx="5255280" cy="2088720"/>
          </a:xfrm>
          <a:prstGeom prst="rect">
            <a:avLst/>
          </a:prstGeom>
          <a:ln>
            <a:noFill/>
          </a:ln>
        </p:spPr>
      </p:pic>
      <p:sp>
        <p:nvSpPr>
          <p:cNvPr id="651" name="CustomShape 1"/>
          <p:cNvSpPr/>
          <p:nvPr/>
        </p:nvSpPr>
        <p:spPr>
          <a:xfrm>
            <a:off x="288360" y="1724040"/>
            <a:ext cx="4247640" cy="3106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CH" sz="2200" b="0" strike="noStrike" spc="-1">
                <a:latin typeface="Arial"/>
              </a:rPr>
              <a:t>Divico : </a:t>
            </a: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200" b="0" strike="noStrike" spc="-1">
                <a:latin typeface="Arial"/>
                <a:ea typeface="Microsoft YaHei"/>
              </a:rPr>
              <a:t>Général Helvète</a:t>
            </a:r>
            <a:endParaRPr lang="fr-CH" sz="22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200" b="0" strike="noStrike" spc="-1">
                <a:latin typeface="Arial"/>
                <a:ea typeface="Microsoft YaHei"/>
              </a:rPr>
              <a:t>Gammaret</a:t>
            </a:r>
            <a:r>
              <a:rPr lang="fr-CH" sz="2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⚭Bronner</a:t>
            </a:r>
            <a:endParaRPr lang="fr-CH" sz="22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Robe : rouge foncé intense et brillant</a:t>
            </a:r>
            <a:endParaRPr lang="fr-CH" sz="22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Nez : épicé, petits fruits rouges</a:t>
            </a:r>
            <a:endParaRPr lang="fr-CH" sz="22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Bouche : puissant, tanin présent, belle structure avec longue finale </a:t>
            </a:r>
            <a:endParaRPr lang="fr-CH" sz="2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CustomShape 1"/>
          <p:cNvSpPr/>
          <p:nvPr/>
        </p:nvSpPr>
        <p:spPr>
          <a:xfrm>
            <a:off x="504000" y="363960"/>
            <a:ext cx="9070920" cy="67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CH" sz="4400" b="0" strike="noStrike" spc="-1">
                <a:solidFill>
                  <a:srgbClr val="000000"/>
                </a:solidFill>
                <a:latin typeface="Arial"/>
                <a:ea typeface="DejaVu Sans"/>
              </a:rPr>
              <a:t>Domaine des Coccinelles</a:t>
            </a:r>
            <a:endParaRPr lang="fr-CH" sz="4400" b="0" strike="noStrike" spc="-1">
              <a:latin typeface="Arial"/>
            </a:endParaRPr>
          </a:p>
        </p:txBody>
      </p:sp>
      <p:sp>
        <p:nvSpPr>
          <p:cNvPr id="653" name="CustomShape 2"/>
          <p:cNvSpPr/>
          <p:nvPr/>
        </p:nvSpPr>
        <p:spPr>
          <a:xfrm>
            <a:off x="504000" y="1326960"/>
            <a:ext cx="3455280" cy="3136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200" b="0" strike="noStrike" spc="-1">
                <a:solidFill>
                  <a:srgbClr val="000000"/>
                </a:solidFill>
                <a:latin typeface="Arial"/>
                <a:ea typeface="DejaVu Sans"/>
              </a:rPr>
              <a:t>Premier domaine Neuchâtelois certifié Bio suisse en 1992</a:t>
            </a:r>
            <a:r>
              <a:rPr lang="fr-CH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lang="fr-CH" sz="1800" b="0" strike="noStrike" spc="-1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200" b="0" strike="noStrike" spc="-1">
                <a:solidFill>
                  <a:srgbClr val="000000"/>
                </a:solidFill>
                <a:latin typeface="Arial"/>
                <a:ea typeface="DejaVu Sans"/>
              </a:rPr>
              <a:t>21 hectares entièrement cultivé en bio</a:t>
            </a:r>
            <a:endParaRPr lang="fr-CH" sz="2200" b="0" strike="noStrike" spc="-1">
              <a:latin typeface="Arial"/>
            </a:endParaRPr>
          </a:p>
        </p:txBody>
      </p:sp>
      <p:pic>
        <p:nvPicPr>
          <p:cNvPr id="654" name="Image 653"/>
          <p:cNvPicPr/>
          <p:nvPr/>
        </p:nvPicPr>
        <p:blipFill>
          <a:blip r:embed="rId2"/>
          <a:stretch/>
        </p:blipFill>
        <p:spPr>
          <a:xfrm>
            <a:off x="4028040" y="1072800"/>
            <a:ext cx="1731600" cy="1591200"/>
          </a:xfrm>
          <a:prstGeom prst="rect">
            <a:avLst/>
          </a:prstGeom>
          <a:ln>
            <a:noFill/>
          </a:ln>
        </p:spPr>
      </p:pic>
      <p:pic>
        <p:nvPicPr>
          <p:cNvPr id="655" name="Image 654"/>
          <p:cNvPicPr/>
          <p:nvPr/>
        </p:nvPicPr>
        <p:blipFill>
          <a:blip r:embed="rId3"/>
          <a:stretch/>
        </p:blipFill>
        <p:spPr>
          <a:xfrm>
            <a:off x="6480000" y="1512360"/>
            <a:ext cx="2015280" cy="3239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CustomShape 1"/>
          <p:cNvSpPr/>
          <p:nvPr/>
        </p:nvSpPr>
        <p:spPr>
          <a:xfrm>
            <a:off x="504000" y="363960"/>
            <a:ext cx="9070920" cy="67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CH" sz="4400" b="0" strike="noStrike" spc="-1">
                <a:solidFill>
                  <a:srgbClr val="000000"/>
                </a:solidFill>
                <a:latin typeface="Arial"/>
                <a:ea typeface="DejaVu Sans"/>
              </a:rPr>
              <a:t>Domaine des Coccinelles</a:t>
            </a:r>
            <a:endParaRPr lang="fr-CH" sz="4400" b="0" strike="noStrike" spc="-1">
              <a:latin typeface="Arial"/>
            </a:endParaRPr>
          </a:p>
        </p:txBody>
      </p:sp>
      <p:sp>
        <p:nvSpPr>
          <p:cNvPr id="657" name="CustomShape 2"/>
          <p:cNvSpPr/>
          <p:nvPr/>
        </p:nvSpPr>
        <p:spPr>
          <a:xfrm>
            <a:off x="504000" y="1326960"/>
            <a:ext cx="3455280" cy="3136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fr-FR"/>
          </a:p>
        </p:txBody>
      </p:sp>
      <p:pic>
        <p:nvPicPr>
          <p:cNvPr id="658" name="Image 657"/>
          <p:cNvPicPr/>
          <p:nvPr/>
        </p:nvPicPr>
        <p:blipFill>
          <a:blip r:embed="rId2"/>
          <a:stretch/>
        </p:blipFill>
        <p:spPr>
          <a:xfrm>
            <a:off x="4028040" y="1072800"/>
            <a:ext cx="1731600" cy="1591200"/>
          </a:xfrm>
          <a:prstGeom prst="rect">
            <a:avLst/>
          </a:prstGeom>
          <a:ln>
            <a:noFill/>
          </a:ln>
        </p:spPr>
      </p:pic>
      <p:sp>
        <p:nvSpPr>
          <p:cNvPr id="659" name="CustomShape 3"/>
          <p:cNvSpPr/>
          <p:nvPr/>
        </p:nvSpPr>
        <p:spPr>
          <a:xfrm>
            <a:off x="1224000" y="2592000"/>
            <a:ext cx="4247640" cy="3106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CH" sz="2200" b="0" strike="noStrike" spc="-1">
                <a:latin typeface="Arial"/>
              </a:rPr>
              <a:t>Divico : </a:t>
            </a: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200" b="0" strike="noStrike" spc="-1">
                <a:latin typeface="Arial"/>
                <a:ea typeface="Microsoft YaHei"/>
              </a:rPr>
              <a:t>Général Helvète</a:t>
            </a:r>
            <a:endParaRPr lang="fr-CH" sz="22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200" b="0" strike="noStrike" spc="-1">
                <a:latin typeface="Arial"/>
                <a:ea typeface="Microsoft YaHei"/>
              </a:rPr>
              <a:t>Gammaret</a:t>
            </a:r>
            <a:r>
              <a:rPr lang="fr-CH" sz="2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⚭Bronner</a:t>
            </a:r>
            <a:endParaRPr lang="fr-CH" sz="22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Robe : rouge foncé intense et brillant</a:t>
            </a:r>
            <a:endParaRPr lang="fr-CH" sz="22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Nez : épicé, petits fruits rouges</a:t>
            </a:r>
            <a:endParaRPr lang="fr-CH" sz="22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2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Bouche : puissant, tanin présent, belle structure avec longue finale </a:t>
            </a:r>
            <a:endParaRPr lang="fr-CH" sz="2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TextShape 1"/>
          <p:cNvSpPr txBox="1"/>
          <p:nvPr/>
        </p:nvSpPr>
        <p:spPr>
          <a:xfrm>
            <a:off x="1506960" y="2404440"/>
            <a:ext cx="7766640" cy="1645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/>
          <a:p>
            <a:pPr algn="r">
              <a:lnSpc>
                <a:spcPct val="90000"/>
              </a:lnSpc>
            </a:pPr>
            <a:r>
              <a:rPr lang="fr-FR" sz="5900" b="0" strike="noStrike" spc="-1" dirty="0">
                <a:solidFill>
                  <a:srgbClr val="90C226"/>
                </a:solidFill>
                <a:latin typeface="Arial"/>
                <a:ea typeface="DejaVu Sans"/>
              </a:rPr>
              <a:t>Domaine </a:t>
            </a:r>
            <a:br>
              <a:rPr dirty="0"/>
            </a:br>
            <a:r>
              <a:rPr lang="fr-FR" sz="5900" b="0" strike="noStrike" spc="-1" dirty="0">
                <a:solidFill>
                  <a:srgbClr val="90C226"/>
                </a:solidFill>
                <a:latin typeface="Arial"/>
                <a:ea typeface="DejaVu Sans"/>
              </a:rPr>
              <a:t>DES PELEUSES</a:t>
            </a:r>
          </a:p>
          <a:p>
            <a:pPr algn="r">
              <a:lnSpc>
                <a:spcPct val="90000"/>
              </a:lnSpc>
            </a:pPr>
            <a:br>
              <a:rPr dirty="0"/>
            </a:br>
            <a:r>
              <a:rPr lang="fr-FR" sz="5900" b="0" strike="noStrike" spc="-1" dirty="0">
                <a:solidFill>
                  <a:srgbClr val="90C226"/>
                </a:solidFill>
                <a:latin typeface="Arial"/>
                <a:ea typeface="DejaVu Sans"/>
              </a:rPr>
              <a:t>LA GRANDE BEROCHE</a:t>
            </a:r>
            <a:endParaRPr lang="fr-FR" sz="59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1" name="TextShape 2"/>
          <p:cNvSpPr txBox="1"/>
          <p:nvPr/>
        </p:nvSpPr>
        <p:spPr>
          <a:xfrm>
            <a:off x="1506960" y="4050720"/>
            <a:ext cx="7766640" cy="1096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algn="r">
              <a:lnSpc>
                <a:spcPct val="90000"/>
              </a:lnSpc>
              <a:spcBef>
                <a:spcPts val="1001"/>
              </a:spcBef>
            </a:pPr>
            <a:endParaRPr lang="fr-CH" sz="32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TextShape 1"/>
          <p:cNvSpPr txBox="1"/>
          <p:nvPr/>
        </p:nvSpPr>
        <p:spPr>
          <a:xfrm>
            <a:off x="609480" y="273600"/>
            <a:ext cx="10972080" cy="114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Arial"/>
                <a:ea typeface="DejaVu Sans"/>
              </a:rPr>
              <a:t>Spécificités de l’exploitation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3" name="TextShape 2"/>
          <p:cNvSpPr txBox="1"/>
          <p:nvPr/>
        </p:nvSpPr>
        <p:spPr>
          <a:xfrm>
            <a:off x="677160" y="1930320"/>
            <a:ext cx="5330160" cy="3908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110000"/>
              </a:lnSpc>
              <a:spcBef>
                <a:spcPts val="1001"/>
              </a:spcBef>
            </a:pPr>
            <a:r>
              <a:rPr lang="fr-FR" sz="1400" b="1" strike="noStrike" spc="-1" dirty="0">
                <a:solidFill>
                  <a:srgbClr val="000000"/>
                </a:solidFill>
                <a:latin typeface="Arial"/>
                <a:ea typeface="DejaVu Sans"/>
              </a:rPr>
              <a:t>Grandeur</a:t>
            </a:r>
            <a:r>
              <a:rPr lang="fr-FR" sz="1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 : 3.5ha., à Saint Aubin. Toutes les vignes sont limitrophes à la cave.</a:t>
            </a:r>
          </a:p>
          <a:p>
            <a:pPr>
              <a:lnSpc>
                <a:spcPct val="110000"/>
              </a:lnSpc>
              <a:spcBef>
                <a:spcPts val="1001"/>
              </a:spcBef>
            </a:pPr>
            <a:r>
              <a:rPr lang="fr-FR" sz="1400" b="1" strike="noStrike" spc="-1" dirty="0">
                <a:solidFill>
                  <a:srgbClr val="000000"/>
                </a:solidFill>
                <a:latin typeface="Arial"/>
                <a:ea typeface="DejaVu Sans"/>
              </a:rPr>
              <a:t>Altitude </a:t>
            </a:r>
            <a:r>
              <a:rPr lang="fr-FR" sz="1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: moyenne des vignes se situe entre 450 et 500m. </a:t>
            </a:r>
            <a:endParaRPr lang="fr-FR" sz="14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0000"/>
              </a:lnSpc>
              <a:spcBef>
                <a:spcPts val="1001"/>
              </a:spcBef>
            </a:pPr>
            <a:r>
              <a:rPr lang="fr-FR" sz="1400" b="1" strike="noStrike" spc="-1" dirty="0">
                <a:solidFill>
                  <a:srgbClr val="000000"/>
                </a:solidFill>
                <a:latin typeface="Arial"/>
                <a:ea typeface="DejaVu Sans"/>
              </a:rPr>
              <a:t>Type de parcelles </a:t>
            </a:r>
            <a:r>
              <a:rPr lang="fr-FR" sz="1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: partie avec des murs et une partie en terrasses. </a:t>
            </a:r>
            <a:endParaRPr lang="fr-FR" sz="14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0000"/>
              </a:lnSpc>
              <a:spcBef>
                <a:spcPts val="1001"/>
              </a:spcBef>
            </a:pPr>
            <a:r>
              <a:rPr lang="fr-FR" sz="1400" b="1" strike="noStrike" spc="-1" dirty="0">
                <a:solidFill>
                  <a:srgbClr val="000000"/>
                </a:solidFill>
                <a:latin typeface="Arial"/>
                <a:ea typeface="DejaVu Sans"/>
              </a:rPr>
              <a:t>Philosophie </a:t>
            </a:r>
            <a:r>
              <a:rPr lang="fr-FR" sz="1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: Exploitation familiale; travail fait de manière empirique, parcelles de vignes difficilement mécanisables. </a:t>
            </a:r>
            <a:endParaRPr lang="fr-FR" sz="14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0000"/>
              </a:lnSpc>
              <a:spcBef>
                <a:spcPts val="1001"/>
              </a:spcBef>
            </a:pPr>
            <a:r>
              <a:rPr lang="fr-FR" sz="1400" b="1" strike="noStrike" spc="-1" dirty="0">
                <a:solidFill>
                  <a:srgbClr val="000000"/>
                </a:solidFill>
                <a:latin typeface="Arial"/>
                <a:ea typeface="DejaVu Sans"/>
              </a:rPr>
              <a:t>Encavage</a:t>
            </a:r>
            <a:r>
              <a:rPr lang="fr-FR" sz="1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 : modeste depuis  2022. Environ 3000l ce qui permet à Phillipe </a:t>
            </a:r>
            <a:r>
              <a:rPr lang="fr-FR" sz="1400" b="0" strike="noStrike" spc="-1" dirty="0" err="1">
                <a:solidFill>
                  <a:srgbClr val="000000"/>
                </a:solidFill>
                <a:latin typeface="Arial"/>
                <a:ea typeface="DejaVu Sans"/>
              </a:rPr>
              <a:t>Pierrehumbert</a:t>
            </a:r>
            <a:r>
              <a:rPr lang="fr-FR" sz="1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 de tout faire de la vigne jusqu'à la bouteille</a:t>
            </a:r>
            <a:endParaRPr lang="fr-FR" sz="14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0000"/>
              </a:lnSpc>
              <a:spcBef>
                <a:spcPts val="1001"/>
              </a:spcBef>
            </a:pPr>
            <a:r>
              <a:rPr lang="fr-FR" sz="1400" b="1" strike="noStrike" spc="-1" dirty="0">
                <a:solidFill>
                  <a:srgbClr val="000000"/>
                </a:solidFill>
                <a:latin typeface="Arial"/>
                <a:ea typeface="DejaVu Sans"/>
              </a:rPr>
              <a:t>Type de cépages </a:t>
            </a:r>
            <a:r>
              <a:rPr lang="fr-FR" sz="1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: Chasselas, Pinot noir; </a:t>
            </a:r>
            <a:r>
              <a:rPr lang="fr-FR" sz="1400" b="0" strike="noStrike" spc="-1" dirty="0" err="1">
                <a:solidFill>
                  <a:srgbClr val="000000"/>
                </a:solidFill>
                <a:latin typeface="Arial"/>
                <a:ea typeface="DejaVu Sans"/>
              </a:rPr>
              <a:t>Gamaret</a:t>
            </a:r>
            <a:r>
              <a:rPr lang="fr-FR" sz="1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, </a:t>
            </a:r>
            <a:r>
              <a:rPr lang="fr-FR" sz="1400" b="0" strike="noStrike" spc="-1" dirty="0" err="1">
                <a:solidFill>
                  <a:srgbClr val="000000"/>
                </a:solidFill>
                <a:latin typeface="Arial"/>
                <a:ea typeface="DejaVu Sans"/>
              </a:rPr>
              <a:t>Divico</a:t>
            </a:r>
            <a:r>
              <a:rPr lang="fr-FR" sz="1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; Chardonnay; Gewürztraminer; </a:t>
            </a:r>
            <a:r>
              <a:rPr lang="fr-FR" sz="1400" b="0" strike="noStrike" spc="-1" dirty="0" err="1">
                <a:solidFill>
                  <a:srgbClr val="000000"/>
                </a:solidFill>
                <a:latin typeface="Arial"/>
                <a:ea typeface="DejaVu Sans"/>
              </a:rPr>
              <a:t>Garanoir</a:t>
            </a:r>
            <a:r>
              <a:rPr lang="fr-FR" sz="1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.</a:t>
            </a:r>
            <a:endParaRPr lang="fr-FR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64" name="Image 4"/>
          <p:cNvPicPr/>
          <p:nvPr/>
        </p:nvPicPr>
        <p:blipFill>
          <a:blip r:embed="rId2"/>
          <a:stretch/>
        </p:blipFill>
        <p:spPr>
          <a:xfrm>
            <a:off x="6274080" y="2015640"/>
            <a:ext cx="4600440" cy="3450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TextShape 1"/>
          <p:cNvSpPr txBox="1"/>
          <p:nvPr/>
        </p:nvSpPr>
        <p:spPr>
          <a:xfrm>
            <a:off x="609480" y="273600"/>
            <a:ext cx="10972080" cy="114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Arial"/>
                <a:ea typeface="DejaVu Sans"/>
              </a:rPr>
              <a:t>Vinification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6" name="TextShape 2"/>
          <p:cNvSpPr txBox="1"/>
          <p:nvPr/>
        </p:nvSpPr>
        <p:spPr>
          <a:xfrm>
            <a:off x="1451520" y="2015640"/>
            <a:ext cx="4158360" cy="3450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1001"/>
              </a:spcBef>
            </a:pP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0000"/>
              </a:lnSpc>
              <a:spcBef>
                <a:spcPts val="1001"/>
              </a:spcBef>
            </a:pPr>
            <a:r>
              <a:rPr lang="fr-FR" sz="1900" b="0" i="1" strike="noStrike" spc="-1" dirty="0">
                <a:solidFill>
                  <a:srgbClr val="000000"/>
                </a:solidFill>
                <a:latin typeface="Arial"/>
                <a:ea typeface="DejaVu Sans"/>
              </a:rPr>
              <a:t>« Le fait de travailler avec de petites parcelles permet d'exprimer au mieux le terroir. »</a:t>
            </a:r>
            <a:endParaRPr lang="fr-FR" sz="19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0000"/>
              </a:lnSpc>
              <a:spcBef>
                <a:spcPts val="1001"/>
              </a:spcBef>
            </a:pPr>
            <a:endParaRPr lang="fr-FR" sz="19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0000"/>
              </a:lnSpc>
              <a:spcBef>
                <a:spcPts val="1001"/>
              </a:spcBef>
            </a:pPr>
            <a:r>
              <a:rPr lang="fr-FR" sz="1900" b="0" i="1" strike="noStrike" spc="-1" dirty="0">
                <a:solidFill>
                  <a:srgbClr val="000000"/>
                </a:solidFill>
                <a:latin typeface="Arial"/>
                <a:ea typeface="DejaVu Sans"/>
              </a:rPr>
              <a:t>« Je laisse le vin s'exprimer selon ce qu'a vécu le raisin au cours de l'année, je ne cherche pas à suivre une ligne directrice à ce qu'un millésime ressemble à un autre. »</a:t>
            </a:r>
            <a:endParaRPr lang="fr-FR" sz="19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0000"/>
              </a:lnSpc>
              <a:spcBef>
                <a:spcPts val="1001"/>
              </a:spcBef>
            </a:pPr>
            <a:endParaRPr lang="fr-FR" sz="19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0000"/>
              </a:lnSpc>
              <a:spcBef>
                <a:spcPts val="1001"/>
              </a:spcBef>
            </a:pPr>
            <a:endParaRPr lang="fr-FR" sz="19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67" name="Group 3"/>
          <p:cNvGrpSpPr/>
          <p:nvPr/>
        </p:nvGrpSpPr>
        <p:grpSpPr>
          <a:xfrm>
            <a:off x="6109920" y="2012760"/>
            <a:ext cx="4948200" cy="3453120"/>
            <a:chOff x="6109920" y="2012760"/>
            <a:chExt cx="4948200" cy="3453120"/>
          </a:xfrm>
        </p:grpSpPr>
        <p:sp>
          <p:nvSpPr>
            <p:cNvPr id="668" name="CustomShape 4"/>
            <p:cNvSpPr/>
            <p:nvPr/>
          </p:nvSpPr>
          <p:spPr>
            <a:xfrm>
              <a:off x="6109920" y="2012760"/>
              <a:ext cx="4948200" cy="3453120"/>
            </a:xfrm>
            <a:prstGeom prst="rect">
              <a:avLst/>
            </a:prstGeom>
            <a:gradFill rotWithShape="0">
              <a:gsLst>
                <a:gs pos="0">
                  <a:srgbClr val="000001"/>
                </a:gs>
                <a:gs pos="100000">
                  <a:srgbClr val="191919"/>
                </a:gs>
              </a:gsLst>
              <a:lin ang="5400000"/>
            </a:gradFill>
            <a:ln>
              <a:noFill/>
            </a:ln>
            <a:effectLst>
              <a:outerShdw dist="190276" dir="4745640" algn="tl">
                <a:srgbClr val="000000">
                  <a:alpha val="34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/>
            <a:lstStyle/>
            <a:p>
              <a:endParaRPr lang="fr-FR"/>
            </a:p>
          </p:txBody>
        </p:sp>
        <p:sp>
          <p:nvSpPr>
            <p:cNvPr id="669" name="CustomShape 5"/>
            <p:cNvSpPr/>
            <p:nvPr/>
          </p:nvSpPr>
          <p:spPr>
            <a:xfrm>
              <a:off x="6109920" y="2026080"/>
              <a:ext cx="4948200" cy="3433680"/>
            </a:xfrm>
            <a:prstGeom prst="rect">
              <a:avLst/>
            </a:prstGeom>
            <a:gradFill rotWithShape="0"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/>
            </a:gradFill>
            <a:ln w="76320">
              <a:solidFill>
                <a:srgbClr val="191919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/>
            <a:lstStyle/>
            <a:p>
              <a:endParaRPr lang="fr-FR"/>
            </a:p>
          </p:txBody>
        </p:sp>
      </p:grpSp>
      <p:pic>
        <p:nvPicPr>
          <p:cNvPr id="670" name="Image 4"/>
          <p:cNvPicPr/>
          <p:nvPr/>
        </p:nvPicPr>
        <p:blipFill>
          <a:blip r:embed="rId2"/>
          <a:srcRect r="2" b="9714"/>
          <a:stretch/>
        </p:blipFill>
        <p:spPr>
          <a:xfrm>
            <a:off x="6277320" y="2174400"/>
            <a:ext cx="4613400" cy="3124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TextShape 1"/>
          <p:cNvSpPr txBox="1"/>
          <p:nvPr/>
        </p:nvSpPr>
        <p:spPr>
          <a:xfrm>
            <a:off x="609480" y="273600"/>
            <a:ext cx="10972080" cy="114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Arial"/>
                <a:ea typeface="DejaVu Sans"/>
              </a:rPr>
              <a:t>Les Vins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72" name="Espace réservé du contenu 4"/>
          <p:cNvPicPr/>
          <p:nvPr/>
        </p:nvPicPr>
        <p:blipFill>
          <a:blip r:embed="rId2"/>
          <a:stretch/>
        </p:blipFill>
        <p:spPr>
          <a:xfrm>
            <a:off x="1450800" y="2666520"/>
            <a:ext cx="9604080" cy="2148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3" name="Picture 2" descr="Drapeau commune La Grande Béroche NE | Alpenfahnen AG"/>
          <p:cNvPicPr/>
          <p:nvPr/>
        </p:nvPicPr>
        <p:blipFill>
          <a:blip r:embed="rId2"/>
          <a:stretch/>
        </p:blipFill>
        <p:spPr>
          <a:xfrm>
            <a:off x="114480" y="80280"/>
            <a:ext cx="6795360" cy="6857280"/>
          </a:xfrm>
          <a:prstGeom prst="rect">
            <a:avLst/>
          </a:prstGeom>
          <a:ln>
            <a:noFill/>
          </a:ln>
        </p:spPr>
      </p:pic>
      <p:sp>
        <p:nvSpPr>
          <p:cNvPr id="614" name="CustomShape 1"/>
          <p:cNvSpPr/>
          <p:nvPr/>
        </p:nvSpPr>
        <p:spPr>
          <a:xfrm>
            <a:off x="6910560" y="1285200"/>
            <a:ext cx="4975920" cy="3381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CH" sz="4000" b="1" strike="noStrike" spc="-1">
                <a:solidFill>
                  <a:srgbClr val="000000"/>
                </a:solidFill>
                <a:latin typeface="Trebuchet MS"/>
                <a:ea typeface="DejaVu Sans"/>
              </a:rPr>
              <a:t>Commune de la Grande Béroche:</a:t>
            </a:r>
            <a:endParaRPr lang="fr-CH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CH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3200" b="0" strike="noStrike" spc="-1">
                <a:solidFill>
                  <a:srgbClr val="000000"/>
                </a:solidFill>
                <a:latin typeface="Trebuchet MS"/>
                <a:ea typeface="DejaVu Sans"/>
              </a:rPr>
              <a:t>Bevaix – Fresens – Gorgier – Montalchez – Saint-Aubin-Sauges - Vaumarcus </a:t>
            </a:r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CustomShap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gradFill rotWithShape="0">
            <a:gsLst>
              <a:gs pos="0">
                <a:srgbClr val="ECEAE7"/>
              </a:gs>
              <a:gs pos="100000">
                <a:srgbClr val="CAC6C1"/>
              </a:gs>
            </a:gsLst>
            <a:path path="circle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fr-FR"/>
          </a:p>
        </p:txBody>
      </p:sp>
      <p:sp>
        <p:nvSpPr>
          <p:cNvPr id="674" name="CustomShape 2"/>
          <p:cNvSpPr/>
          <p:nvPr/>
        </p:nvSpPr>
        <p:spPr>
          <a:xfrm>
            <a:off x="1454040" y="1847160"/>
            <a:ext cx="5547600" cy="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1680">
            <a:solidFill>
              <a:srgbClr val="B71E4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fr-FR"/>
          </a:p>
        </p:txBody>
      </p:sp>
      <p:sp>
        <p:nvSpPr>
          <p:cNvPr id="675" name="TextShape 3"/>
          <p:cNvSpPr txBox="1"/>
          <p:nvPr/>
        </p:nvSpPr>
        <p:spPr>
          <a:xfrm>
            <a:off x="1451520" y="804600"/>
            <a:ext cx="5550120" cy="1049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Arial"/>
                <a:ea typeface="DejaVu Sans"/>
              </a:rPr>
              <a:t>VENTE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6" name="CustomShape 4"/>
          <p:cNvSpPr/>
          <p:nvPr/>
        </p:nvSpPr>
        <p:spPr>
          <a:xfrm>
            <a:off x="0" y="2019600"/>
            <a:ext cx="12191760" cy="4105440"/>
          </a:xfrm>
          <a:prstGeom prst="rect">
            <a:avLst/>
          </a:prstGeom>
          <a:gradFill rotWithShape="0">
            <a:gsLst>
              <a:gs pos="0">
                <a:srgbClr val="DFDBD5">
                  <a:alpha val="0"/>
                </a:srgbClr>
              </a:gs>
              <a:gs pos="100000">
                <a:srgbClr val="DFDBD5"/>
              </a:gs>
            </a:gsLst>
            <a:lin ang="54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fr-FR"/>
          </a:p>
        </p:txBody>
      </p:sp>
      <p:sp>
        <p:nvSpPr>
          <p:cNvPr id="677" name="TextShape 5"/>
          <p:cNvSpPr txBox="1"/>
          <p:nvPr/>
        </p:nvSpPr>
        <p:spPr>
          <a:xfrm>
            <a:off x="1451520" y="2015640"/>
            <a:ext cx="5550120" cy="3450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10% qui vont dans des restaurent/</a:t>
            </a:r>
            <a:r>
              <a:rPr lang="fr-FR" sz="2400" b="0" strike="noStrike" spc="-1" dirty="0" err="1">
                <a:solidFill>
                  <a:srgbClr val="000000"/>
                </a:solidFill>
                <a:latin typeface="Arial"/>
                <a:ea typeface="DejaVu Sans"/>
              </a:rPr>
              <a:t>oeno</a:t>
            </a:r>
            <a:r>
              <a:rPr lang="fr-FR" sz="2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/shop. 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Le reste en vente direct, c'est ce que la Cave préfère car cela permet d'échanger et très souvent de boire un verre avec les clients.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78" name="Image 4"/>
          <p:cNvPicPr/>
          <p:nvPr/>
        </p:nvPicPr>
        <p:blipFill>
          <a:blip r:embed="rId2"/>
          <a:stretch/>
        </p:blipFill>
        <p:spPr>
          <a:xfrm>
            <a:off x="7644240" y="480960"/>
            <a:ext cx="3732840" cy="2491560"/>
          </a:xfrm>
          <a:prstGeom prst="rect">
            <a:avLst/>
          </a:prstGeom>
          <a:ln>
            <a:noFill/>
          </a:ln>
        </p:spPr>
      </p:pic>
      <p:pic>
        <p:nvPicPr>
          <p:cNvPr id="679" name="Image 5"/>
          <p:cNvPicPr/>
          <p:nvPr/>
        </p:nvPicPr>
        <p:blipFill>
          <a:blip r:embed="rId3"/>
          <a:stretch/>
        </p:blipFill>
        <p:spPr>
          <a:xfrm>
            <a:off x="7644240" y="3138480"/>
            <a:ext cx="3732840" cy="2491560"/>
          </a:xfrm>
          <a:prstGeom prst="rect">
            <a:avLst/>
          </a:prstGeom>
          <a:ln>
            <a:noFill/>
          </a:ln>
        </p:spPr>
      </p:pic>
      <p:pic>
        <p:nvPicPr>
          <p:cNvPr id="680" name="Picture 28"/>
          <p:cNvPicPr/>
          <p:nvPr/>
        </p:nvPicPr>
        <p:blipFill>
          <a:blip r:embed="rId4"/>
          <a:srcRect t="1538" b="-1538"/>
          <a:stretch/>
        </p:blipFill>
        <p:spPr>
          <a:xfrm>
            <a:off x="0" y="6126480"/>
            <a:ext cx="12191760" cy="742680"/>
          </a:xfrm>
          <a:prstGeom prst="rect">
            <a:avLst/>
          </a:prstGeom>
          <a:ln>
            <a:noFill/>
          </a:ln>
        </p:spPr>
      </p:pic>
      <p:sp>
        <p:nvSpPr>
          <p:cNvPr id="681" name="CustomShape 6"/>
          <p:cNvSpPr/>
          <p:nvPr/>
        </p:nvSpPr>
        <p:spPr>
          <a:xfrm>
            <a:off x="0" y="6128280"/>
            <a:ext cx="12191760" cy="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2600">
            <a:solidFill>
              <a:srgbClr val="000001">
                <a:alpha val="20000"/>
              </a:srgbClr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CustomShap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gradFill rotWithShape="0">
            <a:gsLst>
              <a:gs pos="0">
                <a:srgbClr val="ECEAE7"/>
              </a:gs>
              <a:gs pos="100000">
                <a:srgbClr val="CAC6C1"/>
              </a:gs>
            </a:gsLst>
            <a:path path="circle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fr-FR"/>
          </a:p>
        </p:txBody>
      </p:sp>
      <p:sp>
        <p:nvSpPr>
          <p:cNvPr id="683" name="CustomShape 2"/>
          <p:cNvSpPr/>
          <p:nvPr/>
        </p:nvSpPr>
        <p:spPr>
          <a:xfrm>
            <a:off x="1454040" y="1847160"/>
            <a:ext cx="4177080" cy="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1680">
            <a:solidFill>
              <a:srgbClr val="B71E4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fr-FR"/>
          </a:p>
        </p:txBody>
      </p:sp>
      <p:sp>
        <p:nvSpPr>
          <p:cNvPr id="684" name="TextShape 3"/>
          <p:cNvSpPr txBox="1"/>
          <p:nvPr/>
        </p:nvSpPr>
        <p:spPr>
          <a:xfrm>
            <a:off x="1451520" y="804600"/>
            <a:ext cx="4176000" cy="1049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Arial"/>
                <a:ea typeface="DejaVu Sans"/>
              </a:rPr>
              <a:t>Mot du vigneron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5" name="CustomShape 4"/>
          <p:cNvSpPr/>
          <p:nvPr/>
        </p:nvSpPr>
        <p:spPr>
          <a:xfrm>
            <a:off x="0" y="2019600"/>
            <a:ext cx="12191760" cy="4105440"/>
          </a:xfrm>
          <a:prstGeom prst="rect">
            <a:avLst/>
          </a:prstGeom>
          <a:gradFill rotWithShape="0">
            <a:gsLst>
              <a:gs pos="0">
                <a:srgbClr val="DFDBD5">
                  <a:alpha val="0"/>
                </a:srgbClr>
              </a:gs>
              <a:gs pos="100000">
                <a:srgbClr val="DFDBD5"/>
              </a:gs>
            </a:gsLst>
            <a:lin ang="54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fr-FR"/>
          </a:p>
        </p:txBody>
      </p:sp>
      <p:sp>
        <p:nvSpPr>
          <p:cNvPr id="686" name="TextShape 5"/>
          <p:cNvSpPr txBox="1"/>
          <p:nvPr/>
        </p:nvSpPr>
        <p:spPr>
          <a:xfrm>
            <a:off x="1451520" y="2015640"/>
            <a:ext cx="4171680" cy="3450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fr-FR" sz="2800" b="0" i="1" strike="noStrike" spc="-1" dirty="0">
                <a:solidFill>
                  <a:srgbClr val="000000"/>
                </a:solidFill>
                <a:latin typeface="Arial"/>
                <a:ea typeface="DejaVu Sans"/>
              </a:rPr>
              <a:t>“Je me réjouis de vous </a:t>
            </a:r>
            <a:r>
              <a:rPr lang="fr-FR" sz="2800" b="0" i="1" strike="noStrike" spc="-1" dirty="0" err="1">
                <a:solidFill>
                  <a:srgbClr val="000000"/>
                </a:solidFill>
                <a:latin typeface="Arial"/>
                <a:ea typeface="DejaVu Sans"/>
              </a:rPr>
              <a:t>acceuilir</a:t>
            </a:r>
            <a:r>
              <a:rPr lang="fr-FR" sz="2800" b="0" i="1" strike="noStrike" spc="-1" dirty="0">
                <a:solidFill>
                  <a:srgbClr val="000000"/>
                </a:solidFill>
                <a:latin typeface="Arial"/>
                <a:ea typeface="DejaVu Sans"/>
              </a:rPr>
              <a:t> à la Cave, n’hésitez pas en cas de question ou si vous souhaitez avoir plus d’informations sur notre domaine”</a:t>
            </a: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87" name="Picture 2"/>
          <p:cNvPicPr/>
          <p:nvPr/>
        </p:nvPicPr>
        <p:blipFill>
          <a:blip r:embed="rId2"/>
          <a:stretch/>
        </p:blipFill>
        <p:spPr>
          <a:xfrm>
            <a:off x="6244200" y="805680"/>
            <a:ext cx="4660560" cy="4660560"/>
          </a:xfrm>
          <a:prstGeom prst="rect">
            <a:avLst/>
          </a:prstGeom>
          <a:ln>
            <a:noFill/>
          </a:ln>
        </p:spPr>
      </p:pic>
      <p:pic>
        <p:nvPicPr>
          <p:cNvPr id="688" name="Picture 6158"/>
          <p:cNvPicPr/>
          <p:nvPr/>
        </p:nvPicPr>
        <p:blipFill>
          <a:blip r:embed="rId3"/>
          <a:srcRect t="1538" b="-1538"/>
          <a:stretch/>
        </p:blipFill>
        <p:spPr>
          <a:xfrm>
            <a:off x="0" y="6126480"/>
            <a:ext cx="12191760" cy="742680"/>
          </a:xfrm>
          <a:prstGeom prst="rect">
            <a:avLst/>
          </a:prstGeom>
          <a:ln>
            <a:noFill/>
          </a:ln>
        </p:spPr>
      </p:pic>
      <p:sp>
        <p:nvSpPr>
          <p:cNvPr id="689" name="CustomShape 6"/>
          <p:cNvSpPr/>
          <p:nvPr/>
        </p:nvSpPr>
        <p:spPr>
          <a:xfrm>
            <a:off x="0" y="6128280"/>
            <a:ext cx="12191760" cy="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2600">
            <a:solidFill>
              <a:srgbClr val="000001">
                <a:alpha val="20000"/>
              </a:srgbClr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CustomShape 1"/>
          <p:cNvSpPr/>
          <p:nvPr/>
        </p:nvSpPr>
        <p:spPr>
          <a:xfrm>
            <a:off x="581040" y="2831400"/>
            <a:ext cx="5421600" cy="3632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06000" indent="-30528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2C3C43"/>
                </a:solidFill>
                <a:latin typeface="Trebuchet MS"/>
                <a:ea typeface="DejaVu Sans"/>
              </a:rPr>
              <a:t>Route du Camp 3, 2028 Vaumarcus (https://vins-keller.ch)</a:t>
            </a:r>
            <a:endParaRPr lang="fr-CH" sz="1800" b="0" strike="noStrike" spc="-1">
              <a:latin typeface="Arial"/>
            </a:endParaRPr>
          </a:p>
          <a:p>
            <a:pPr marL="306000" indent="-30528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2C3C43"/>
                </a:solidFill>
                <a:latin typeface="Trebuchet MS"/>
                <a:ea typeface="DejaVu Sans"/>
              </a:rPr>
              <a:t>Domaine familial depuis 1986</a:t>
            </a:r>
            <a:endParaRPr lang="fr-CH" sz="1800" b="0" strike="noStrike" spc="-1">
              <a:latin typeface="Arial"/>
            </a:endParaRPr>
          </a:p>
          <a:p>
            <a:pPr marL="306000" indent="-30528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2C3C43"/>
                </a:solidFill>
                <a:latin typeface="Trebuchet MS"/>
                <a:ea typeface="DejaVu Sans"/>
              </a:rPr>
              <a:t>Superficie de 21 hectares entre Montmagny (VD) et Auvernier (NE)</a:t>
            </a:r>
            <a:endParaRPr lang="fr-CH" sz="1800" b="0" strike="noStrike" spc="-1">
              <a:latin typeface="Arial"/>
            </a:endParaRPr>
          </a:p>
          <a:p>
            <a:pPr marL="306000" indent="-30528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2C3C43"/>
                </a:solidFill>
                <a:latin typeface="Trebuchet MS"/>
                <a:ea typeface="DejaVu Sans"/>
              </a:rPr>
              <a:t>Culture respectueuse de l’environnement et intégrant le développement durable VITISWISS, VINATURA</a:t>
            </a:r>
            <a:endParaRPr lang="fr-CH" sz="1800" b="0" strike="noStrike" spc="-1">
              <a:latin typeface="Arial"/>
            </a:endParaRPr>
          </a:p>
          <a:p>
            <a:pPr marL="306000" indent="-30528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2C3C43"/>
                </a:solidFill>
                <a:latin typeface="Trebuchet MS"/>
                <a:ea typeface="DejaVu Sans"/>
              </a:rPr>
              <a:t>Différents types de sols, mais principalement argileux</a:t>
            </a:r>
            <a:endParaRPr lang="fr-CH" sz="1800" b="0" strike="noStrike" spc="-1">
              <a:latin typeface="Arial"/>
            </a:endParaRPr>
          </a:p>
          <a:p>
            <a:pPr marL="306000" indent="-30528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2C3C43"/>
                </a:solidFill>
                <a:latin typeface="Trebuchet MS"/>
                <a:ea typeface="DejaVu Sans"/>
              </a:rPr>
              <a:t>19 vins différents</a:t>
            </a:r>
            <a:endParaRPr lang="fr-CH" sz="1800" b="0" strike="noStrike" spc="-1">
              <a:latin typeface="Arial"/>
            </a:endParaRPr>
          </a:p>
        </p:txBody>
      </p:sp>
      <p:sp>
        <p:nvSpPr>
          <p:cNvPr id="691" name="CustomShape 2"/>
          <p:cNvSpPr/>
          <p:nvPr/>
        </p:nvSpPr>
        <p:spPr>
          <a:xfrm>
            <a:off x="6188400" y="2831400"/>
            <a:ext cx="5421600" cy="3632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06000" indent="-30528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2C3C43"/>
                </a:solidFill>
                <a:latin typeface="Trebuchet MS"/>
                <a:ea typeface="DejaVu Sans"/>
              </a:rPr>
              <a:t>K (parcelles NE)</a:t>
            </a:r>
            <a:endParaRPr lang="fr-CH" sz="1800" b="0" strike="noStrike" spc="-1">
              <a:latin typeface="Arial"/>
            </a:endParaRPr>
          </a:p>
          <a:p>
            <a:pPr marL="630000" lvl="1" indent="-305280">
              <a:lnSpc>
                <a:spcPct val="100000"/>
              </a:lnSpc>
              <a:spcBef>
                <a:spcPts val="32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600" b="0" strike="noStrike" spc="-1">
                <a:solidFill>
                  <a:srgbClr val="2C3C43"/>
                </a:solidFill>
                <a:latin typeface="Trebuchet MS"/>
                <a:ea typeface="DejaVu Sans"/>
              </a:rPr>
              <a:t>AOC: Chasselas, Chasselas non filtré, Pinot gris, Chardonnay, Sauvignon blanc, Viognier, Perdrix blanche, Klin d’oeil (rosé), Oeil de perdrix, Pinot noir, Pinot noir barrique</a:t>
            </a:r>
            <a:endParaRPr lang="fr-CH" sz="1600" b="0" strike="noStrike" spc="-1">
              <a:latin typeface="Arial"/>
            </a:endParaRPr>
          </a:p>
          <a:p>
            <a:pPr marL="630000" lvl="1" indent="-305280">
              <a:lnSpc>
                <a:spcPct val="100000"/>
              </a:lnSpc>
              <a:spcBef>
                <a:spcPts val="32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600" b="0" strike="noStrike" spc="-1">
                <a:solidFill>
                  <a:srgbClr val="2C3C43"/>
                </a:solidFill>
                <a:latin typeface="Trebuchet MS"/>
                <a:ea typeface="DejaVu Sans"/>
              </a:rPr>
              <a:t>Pays: Lune de miel (doux), Vent d’ange noir, (Gamaret, Garanoir, Diolinoir, Cabernet), Assemblage libertin (Cabernet Merlot), Pour “L” (Riesling, Sylvaner)</a:t>
            </a:r>
            <a:endParaRPr lang="fr-CH" sz="1600" b="0" strike="noStrike" spc="-1">
              <a:latin typeface="Arial"/>
            </a:endParaRPr>
          </a:p>
          <a:p>
            <a:pPr marL="306000" indent="-30528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2C3C43"/>
                </a:solidFill>
                <a:latin typeface="Trebuchet MS"/>
                <a:ea typeface="DejaVu Sans"/>
              </a:rPr>
              <a:t>CK (parcelles VD)</a:t>
            </a:r>
            <a:endParaRPr lang="fr-CH" sz="1800" b="0" strike="noStrike" spc="-1">
              <a:latin typeface="Arial"/>
            </a:endParaRPr>
          </a:p>
          <a:p>
            <a:pPr marL="630000" lvl="1" indent="-305280">
              <a:lnSpc>
                <a:spcPct val="100000"/>
              </a:lnSpc>
              <a:spcBef>
                <a:spcPts val="32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600" b="0" strike="noStrike" spc="-1">
                <a:solidFill>
                  <a:srgbClr val="2C3C43"/>
                </a:solidFill>
                <a:latin typeface="Trebuchet MS"/>
                <a:ea typeface="DejaVu Sans"/>
              </a:rPr>
              <a:t>AOC: Chasselas, Pinot blanc, Chardonnay, Rosé, Pinot noir,  Mara,  Assemblage (Gamay, Pinot noir)</a:t>
            </a:r>
            <a:endParaRPr lang="fr-CH" sz="1600" b="0" strike="noStrike" spc="-1">
              <a:latin typeface="Arial"/>
            </a:endParaRPr>
          </a:p>
        </p:txBody>
      </p:sp>
      <p:pic>
        <p:nvPicPr>
          <p:cNvPr id="692" name="Picture 5" descr="A black text on a white background&#10;&#10;Description automatically generated"/>
          <p:cNvPicPr/>
          <p:nvPr/>
        </p:nvPicPr>
        <p:blipFill>
          <a:blip r:embed="rId2"/>
          <a:stretch/>
        </p:blipFill>
        <p:spPr>
          <a:xfrm>
            <a:off x="3041280" y="244440"/>
            <a:ext cx="6108480" cy="2427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3" name="Picture 5" descr="A black text on a white background&#10;&#10;Description automatically generated"/>
          <p:cNvPicPr/>
          <p:nvPr/>
        </p:nvPicPr>
        <p:blipFill>
          <a:blip r:embed="rId2"/>
          <a:stretch/>
        </p:blipFill>
        <p:spPr>
          <a:xfrm>
            <a:off x="4012920" y="176040"/>
            <a:ext cx="4423680" cy="1758240"/>
          </a:xfrm>
          <a:prstGeom prst="rect">
            <a:avLst/>
          </a:prstGeom>
          <a:ln>
            <a:noFill/>
          </a:ln>
        </p:spPr>
      </p:pic>
      <p:sp>
        <p:nvSpPr>
          <p:cNvPr id="694" name="CustomShape 1"/>
          <p:cNvSpPr/>
          <p:nvPr/>
        </p:nvSpPr>
        <p:spPr>
          <a:xfrm>
            <a:off x="581040" y="2014560"/>
            <a:ext cx="3460680" cy="4608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06000" indent="-305640">
              <a:lnSpc>
                <a:spcPct val="100000"/>
              </a:lnSpc>
              <a:spcBef>
                <a:spcPts val="479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2400" b="0" strike="noStrike" spc="-1">
                <a:solidFill>
                  <a:srgbClr val="2C3C43"/>
                </a:solidFill>
                <a:latin typeface="Arial"/>
                <a:ea typeface="DejaVu Sans"/>
              </a:rPr>
              <a:t>Sauvignon Blanc AOC NE</a:t>
            </a:r>
            <a:endParaRPr lang="fr-CH" sz="2400" b="0" strike="noStrike" spc="-1">
              <a:latin typeface="Arial"/>
            </a:endParaRPr>
          </a:p>
          <a:p>
            <a:pPr marL="630000" lvl="1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333333"/>
                </a:solidFill>
                <a:latin typeface="Arial"/>
                <a:ea typeface="DejaVu Sans"/>
              </a:rPr>
              <a:t>ce cépage est originaire de l’Ouest de la France. </a:t>
            </a:r>
            <a:endParaRPr lang="fr-CH" sz="1800" b="0" strike="noStrike" spc="-1">
              <a:latin typeface="Arial"/>
            </a:endParaRPr>
          </a:p>
          <a:p>
            <a:pPr marL="630000" lvl="1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333333"/>
                </a:solidFill>
                <a:latin typeface="Arial"/>
                <a:ea typeface="DejaVu Sans"/>
              </a:rPr>
              <a:t>sa finesse et sa vivacité sont les caractères de ce vin.</a:t>
            </a:r>
            <a:endParaRPr lang="fr-CH" sz="1800" b="0" strike="noStrike" spc="-1">
              <a:latin typeface="Arial"/>
            </a:endParaRPr>
          </a:p>
          <a:p>
            <a:pPr marL="630000" lvl="1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333333"/>
                </a:solidFill>
                <a:latin typeface="Arial"/>
                <a:ea typeface="DejaVu Sans"/>
              </a:rPr>
              <a:t>accompagnement : apéritif, poisson et fromage</a:t>
            </a:r>
            <a:endParaRPr lang="fr-CH" sz="1800" b="0" strike="noStrike" spc="-1">
              <a:latin typeface="Arial"/>
            </a:endParaRPr>
          </a:p>
          <a:p>
            <a:pPr marL="630000" lvl="1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333333"/>
                </a:solidFill>
                <a:latin typeface="Arial"/>
                <a:ea typeface="DejaVu Sans"/>
              </a:rPr>
              <a:t>8 – 10°C</a:t>
            </a:r>
            <a:endParaRPr lang="fr-CH" sz="1800" b="0" strike="noStrike" spc="-1">
              <a:latin typeface="Arial"/>
            </a:endParaRPr>
          </a:p>
          <a:p>
            <a:pPr marL="630000" lvl="1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333333"/>
                </a:solidFill>
                <a:latin typeface="Arial"/>
                <a:ea typeface="DejaVu Sans"/>
              </a:rPr>
              <a:t>CHF 17.60 (75 cl), CHF 11.80 (50 cl)</a:t>
            </a:r>
            <a:endParaRPr lang="fr-CH" sz="18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</a:pPr>
            <a:endParaRPr lang="fr-CH" sz="1800" b="0" strike="noStrike" spc="-1">
              <a:latin typeface="Arial"/>
            </a:endParaRPr>
          </a:p>
        </p:txBody>
      </p:sp>
      <p:sp>
        <p:nvSpPr>
          <p:cNvPr id="695" name="CustomShape 2"/>
          <p:cNvSpPr/>
          <p:nvPr/>
        </p:nvSpPr>
        <p:spPr>
          <a:xfrm>
            <a:off x="4232160" y="2014560"/>
            <a:ext cx="3460680" cy="4608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06000" indent="-305640">
              <a:lnSpc>
                <a:spcPct val="100000"/>
              </a:lnSpc>
              <a:spcBef>
                <a:spcPts val="479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2400" b="0" strike="noStrike" spc="-1">
                <a:solidFill>
                  <a:srgbClr val="2C3C43"/>
                </a:solidFill>
                <a:latin typeface="Arial"/>
                <a:ea typeface="DejaVu Sans"/>
              </a:rPr>
              <a:t>Viognier AOC NE</a:t>
            </a:r>
            <a:endParaRPr lang="fr-CH" sz="2400" b="0" strike="noStrike" spc="-1">
              <a:latin typeface="Arial"/>
            </a:endParaRPr>
          </a:p>
          <a:p>
            <a:pPr marL="630000" lvl="1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2C3C43"/>
                </a:solidFill>
                <a:latin typeface="Arial"/>
                <a:ea typeface="DejaVu Sans"/>
              </a:rPr>
              <a:t>cépage par excellence des Côtes du Rhône</a:t>
            </a:r>
            <a:endParaRPr lang="fr-CH" sz="1800" b="0" strike="noStrike" spc="-1">
              <a:latin typeface="Arial"/>
            </a:endParaRPr>
          </a:p>
          <a:p>
            <a:pPr marL="630000" lvl="1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2C3C43"/>
                </a:solidFill>
                <a:latin typeface="Arial"/>
                <a:ea typeface="DejaVu Sans"/>
              </a:rPr>
              <a:t>séduit par sa finesse, son nez bien marqué par l’abricot et les fruits exotiques.</a:t>
            </a:r>
            <a:endParaRPr lang="fr-CH" sz="1800" b="0" strike="noStrike" spc="-1">
              <a:latin typeface="Arial"/>
            </a:endParaRPr>
          </a:p>
          <a:p>
            <a:pPr marL="630000" lvl="1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2C3C43"/>
                </a:solidFill>
                <a:latin typeface="Arial"/>
                <a:ea typeface="DejaVu Sans"/>
              </a:rPr>
              <a:t>accompagnement : apéritif, poisson et viande blanche</a:t>
            </a:r>
            <a:endParaRPr lang="fr-CH" sz="1800" b="0" strike="noStrike" spc="-1">
              <a:latin typeface="Arial"/>
            </a:endParaRPr>
          </a:p>
          <a:p>
            <a:pPr marL="630000" lvl="1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333333"/>
                </a:solidFill>
                <a:latin typeface="Arial"/>
                <a:ea typeface="DejaVu Sans"/>
              </a:rPr>
              <a:t>8 – 10°C</a:t>
            </a:r>
            <a:endParaRPr lang="fr-CH" sz="1800" b="0" strike="noStrike" spc="-1">
              <a:latin typeface="Arial"/>
            </a:endParaRPr>
          </a:p>
          <a:p>
            <a:pPr marL="630000" lvl="1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333333"/>
                </a:solidFill>
                <a:latin typeface="Arial"/>
                <a:ea typeface="DejaVu Sans"/>
              </a:rPr>
              <a:t>CHF 17.60 (75 cl), CHF 11.80 (50 cl)</a:t>
            </a:r>
            <a:endParaRPr lang="fr-CH" sz="1800" b="0" strike="noStrike" spc="-1">
              <a:latin typeface="Arial"/>
            </a:endParaRPr>
          </a:p>
          <a:p>
            <a:pPr marL="32400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</a:pPr>
            <a:endParaRPr lang="fr-CH" sz="1800" b="0" strike="noStrike" spc="-1">
              <a:latin typeface="Arial"/>
            </a:endParaRPr>
          </a:p>
        </p:txBody>
      </p:sp>
      <p:sp>
        <p:nvSpPr>
          <p:cNvPr id="696" name="CustomShape 3"/>
          <p:cNvSpPr/>
          <p:nvPr/>
        </p:nvSpPr>
        <p:spPr>
          <a:xfrm>
            <a:off x="7883280" y="2014560"/>
            <a:ext cx="3460680" cy="4608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06000" indent="-305640">
              <a:lnSpc>
                <a:spcPct val="100000"/>
              </a:lnSpc>
              <a:spcBef>
                <a:spcPts val="479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2400" b="0" strike="noStrike" spc="-1">
                <a:solidFill>
                  <a:srgbClr val="2C3C43"/>
                </a:solidFill>
                <a:latin typeface="Arial"/>
                <a:ea typeface="DejaVu Sans"/>
              </a:rPr>
              <a:t>Mara AOC VD</a:t>
            </a:r>
            <a:endParaRPr lang="fr-CH" sz="2400" b="0" strike="noStrike" spc="-1">
              <a:latin typeface="Arial"/>
            </a:endParaRPr>
          </a:p>
          <a:p>
            <a:pPr marL="630000" lvl="1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333333"/>
                </a:solidFill>
                <a:latin typeface="Arial"/>
                <a:ea typeface="DejaVu Sans"/>
              </a:rPr>
              <a:t>cépage rouge élaboré à Changin.</a:t>
            </a:r>
            <a:endParaRPr lang="fr-CH" sz="1800" b="0" strike="noStrike" spc="-1">
              <a:latin typeface="Arial"/>
            </a:endParaRPr>
          </a:p>
          <a:p>
            <a:pPr marL="630000" lvl="1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333333"/>
                </a:solidFill>
                <a:latin typeface="Arial"/>
                <a:ea typeface="DejaVu Sans"/>
              </a:rPr>
              <a:t>très riche et long en bouche</a:t>
            </a:r>
            <a:endParaRPr lang="fr-CH" sz="1800" b="0" strike="noStrike" spc="-1">
              <a:latin typeface="Arial"/>
            </a:endParaRPr>
          </a:p>
          <a:p>
            <a:pPr marL="630000" lvl="1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333333"/>
                </a:solidFill>
                <a:latin typeface="Arial"/>
                <a:ea typeface="DejaVu Sans"/>
              </a:rPr>
              <a:t>accompagnement : viande rouge, chasse et fromage</a:t>
            </a:r>
            <a:endParaRPr lang="fr-CH" sz="1800" b="0" strike="noStrike" spc="-1">
              <a:latin typeface="Arial"/>
            </a:endParaRPr>
          </a:p>
          <a:p>
            <a:pPr marL="630000" lvl="1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333333"/>
                </a:solidFill>
                <a:latin typeface="Arial"/>
                <a:ea typeface="DejaVu Sans"/>
              </a:rPr>
              <a:t>13 – 16°C</a:t>
            </a:r>
            <a:endParaRPr lang="fr-CH" sz="1800" b="0" strike="noStrike" spc="-1">
              <a:latin typeface="Arial"/>
            </a:endParaRPr>
          </a:p>
          <a:p>
            <a:pPr marL="630000" lvl="1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54A021"/>
              </a:buClr>
              <a:buSzPct val="92000"/>
              <a:buFont typeface="Wingdings 2" charset="2"/>
              <a:buChar char=""/>
            </a:pPr>
            <a:r>
              <a:rPr lang="fr-CH" sz="1800" b="0" strike="noStrike" spc="-1">
                <a:solidFill>
                  <a:srgbClr val="333333"/>
                </a:solidFill>
                <a:latin typeface="Arial"/>
                <a:ea typeface="DejaVu Sans"/>
              </a:rPr>
              <a:t>CHF 18.00 (75 cl)</a:t>
            </a:r>
            <a:endParaRPr lang="fr-CH" sz="18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479"/>
              </a:spcBef>
              <a:spcAft>
                <a:spcPts val="601"/>
              </a:spcAft>
            </a:pPr>
            <a:endParaRPr lang="fr-CH" sz="1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7" name="Picture 2"/>
          <p:cNvPicPr/>
          <p:nvPr/>
        </p:nvPicPr>
        <p:blipFill>
          <a:blip r:embed="rId2"/>
          <a:stretch/>
        </p:blipFill>
        <p:spPr>
          <a:xfrm>
            <a:off x="168120" y="1267200"/>
            <a:ext cx="4953600" cy="3715200"/>
          </a:xfrm>
          <a:prstGeom prst="rect">
            <a:avLst/>
          </a:prstGeom>
          <a:ln>
            <a:noFill/>
          </a:ln>
        </p:spPr>
      </p:pic>
      <p:sp>
        <p:nvSpPr>
          <p:cNvPr id="698" name="CustomShape 1"/>
          <p:cNvSpPr/>
          <p:nvPr/>
        </p:nvSpPr>
        <p:spPr>
          <a:xfrm>
            <a:off x="5355000" y="170640"/>
            <a:ext cx="6143040" cy="7039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CH" sz="2400" b="0" strike="noStrike" spc="-1">
                <a:solidFill>
                  <a:srgbClr val="000000"/>
                </a:solidFill>
                <a:latin typeface="Calibri"/>
                <a:ea typeface="Aptos"/>
              </a:rPr>
              <a:t>Entreprise familiale depuis près de 150 ans.</a:t>
            </a:r>
            <a:endParaRPr lang="fr-CH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400" b="0" strike="noStrike" spc="-1">
                <a:solidFill>
                  <a:srgbClr val="000000"/>
                </a:solidFill>
                <a:latin typeface="Calibri"/>
                <a:ea typeface="Aptos"/>
              </a:rPr>
              <a:t> </a:t>
            </a:r>
            <a:endParaRPr lang="fr-CH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400" b="1" strike="noStrike" spc="-1">
                <a:solidFill>
                  <a:srgbClr val="000000"/>
                </a:solidFill>
                <a:latin typeface="Calibri"/>
                <a:ea typeface="Aptos"/>
              </a:rPr>
              <a:t>1876</a:t>
            </a:r>
            <a:r>
              <a:rPr lang="fr-CH" sz="2400" b="0" strike="noStrike" spc="-1">
                <a:solidFill>
                  <a:srgbClr val="000000"/>
                </a:solidFill>
                <a:latin typeface="Calibri"/>
                <a:ea typeface="Aptos"/>
              </a:rPr>
              <a:t> Arrivée et installation d’Adolf Arm, pêcheur et vigneron.</a:t>
            </a:r>
            <a:endParaRPr lang="fr-CH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400" b="0" strike="noStrike" spc="-1">
                <a:solidFill>
                  <a:srgbClr val="000000"/>
                </a:solidFill>
                <a:latin typeface="Calibri"/>
                <a:ea typeface="Aptos"/>
              </a:rPr>
              <a:t> </a:t>
            </a:r>
            <a:endParaRPr lang="fr-CH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400" b="1" strike="noStrike" spc="-1">
                <a:solidFill>
                  <a:srgbClr val="000000"/>
                </a:solidFill>
                <a:latin typeface="Calibri"/>
                <a:ea typeface="Aptos"/>
              </a:rPr>
              <a:t>1936</a:t>
            </a:r>
            <a:r>
              <a:rPr lang="fr-CH" sz="2400" b="0" strike="noStrike" spc="-1">
                <a:solidFill>
                  <a:srgbClr val="000000"/>
                </a:solidFill>
                <a:latin typeface="Calibri"/>
                <a:ea typeface="Aptos"/>
              </a:rPr>
              <a:t> Construction de l’actuelle maison d’habitation.</a:t>
            </a:r>
            <a:endParaRPr lang="fr-CH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400" b="0" strike="noStrike" spc="-1">
                <a:solidFill>
                  <a:srgbClr val="000000"/>
                </a:solidFill>
                <a:latin typeface="Calibri"/>
                <a:ea typeface="Aptos"/>
              </a:rPr>
              <a:t> </a:t>
            </a:r>
            <a:endParaRPr lang="fr-CH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400" b="1" strike="noStrike" spc="-1">
                <a:solidFill>
                  <a:srgbClr val="000000"/>
                </a:solidFill>
                <a:latin typeface="Calibri"/>
                <a:ea typeface="Aptos"/>
              </a:rPr>
              <a:t>1963</a:t>
            </a:r>
            <a:r>
              <a:rPr lang="fr-CH" sz="2400" b="0" strike="noStrike" spc="-1">
                <a:solidFill>
                  <a:srgbClr val="000000"/>
                </a:solidFill>
                <a:latin typeface="Calibri"/>
                <a:ea typeface="Aptos"/>
              </a:rPr>
              <a:t> Les perches sont taillées pour la première fois.</a:t>
            </a:r>
            <a:endParaRPr lang="fr-CH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400" b="0" strike="noStrike" spc="-1">
                <a:solidFill>
                  <a:srgbClr val="000000"/>
                </a:solidFill>
                <a:latin typeface="Calibri"/>
                <a:ea typeface="Aptos"/>
              </a:rPr>
              <a:t> </a:t>
            </a:r>
            <a:endParaRPr lang="fr-CH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400" b="1" strike="noStrike" spc="-1">
                <a:solidFill>
                  <a:srgbClr val="000000"/>
                </a:solidFill>
                <a:latin typeface="Calibri"/>
                <a:ea typeface="Aptos"/>
              </a:rPr>
              <a:t>1972 L</a:t>
            </a:r>
            <a:r>
              <a:rPr lang="fr-CH" sz="2400" b="0" strike="noStrike" spc="-1">
                <a:solidFill>
                  <a:srgbClr val="000000"/>
                </a:solidFill>
                <a:latin typeface="Calibri"/>
                <a:ea typeface="Aptos"/>
              </a:rPr>
              <a:t>a famille Arm équipe leur cabane avec l’eau et l’électricité.</a:t>
            </a:r>
            <a:br/>
            <a:r>
              <a:rPr lang="fr-CH" sz="2400" b="0" strike="noStrike" spc="-1">
                <a:solidFill>
                  <a:srgbClr val="000000"/>
                </a:solidFill>
                <a:latin typeface="Calibri"/>
                <a:ea typeface="Aptos"/>
              </a:rPr>
              <a:t>Apparition du travail des bondelles.</a:t>
            </a:r>
            <a:endParaRPr lang="fr-CH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CH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400" b="1" strike="noStrike" spc="-1">
                <a:solidFill>
                  <a:srgbClr val="000000"/>
                </a:solidFill>
                <a:latin typeface="Aptos"/>
                <a:ea typeface="Aptos"/>
              </a:rPr>
              <a:t>1999</a:t>
            </a:r>
            <a:r>
              <a:rPr lang="fr-CH" sz="2400" b="0" strike="noStrike" spc="-1">
                <a:solidFill>
                  <a:srgbClr val="000000"/>
                </a:solidFill>
                <a:latin typeface="Aptos"/>
                <a:ea typeface="Aptos"/>
              </a:rPr>
              <a:t> La révolution mécanique. Jean-Philippe fabrique sa première machine hydraulique pour relever les filets.</a:t>
            </a:r>
            <a:endParaRPr lang="fr-CH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CH" sz="2400" b="0" strike="noStrike" spc="-1">
              <a:latin typeface="Arial"/>
            </a:endParaRPr>
          </a:p>
        </p:txBody>
      </p:sp>
      <p:sp>
        <p:nvSpPr>
          <p:cNvPr id="699" name="CustomShape 2"/>
          <p:cNvSpPr/>
          <p:nvPr/>
        </p:nvSpPr>
        <p:spPr>
          <a:xfrm>
            <a:off x="693720" y="346680"/>
            <a:ext cx="387792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CH" sz="2400" b="1" strike="noStrike" spc="-1">
                <a:solidFill>
                  <a:srgbClr val="000000"/>
                </a:solidFill>
                <a:latin typeface="Arial"/>
                <a:ea typeface="DejaVu Sans"/>
              </a:rPr>
              <a:t>Pêcherie Arm – St-Aubin</a:t>
            </a:r>
            <a:endParaRPr lang="fr-CH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0" name="Picture 2"/>
          <p:cNvPicPr/>
          <p:nvPr/>
        </p:nvPicPr>
        <p:blipFill>
          <a:blip r:embed="rId2"/>
          <a:stretch/>
        </p:blipFill>
        <p:spPr>
          <a:xfrm>
            <a:off x="126000" y="1064160"/>
            <a:ext cx="5454360" cy="4090680"/>
          </a:xfrm>
          <a:prstGeom prst="rect">
            <a:avLst/>
          </a:prstGeom>
          <a:ln>
            <a:noFill/>
          </a:ln>
        </p:spPr>
      </p:pic>
      <p:sp>
        <p:nvSpPr>
          <p:cNvPr id="701" name="CustomShape 1"/>
          <p:cNvSpPr/>
          <p:nvPr/>
        </p:nvSpPr>
        <p:spPr>
          <a:xfrm>
            <a:off x="5678280" y="335880"/>
            <a:ext cx="6143040" cy="618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fr-CH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000" b="1" strike="noStrike" spc="-1">
                <a:solidFill>
                  <a:srgbClr val="000000"/>
                </a:solidFill>
                <a:latin typeface="Aptos"/>
                <a:ea typeface="Aptos"/>
              </a:rPr>
              <a:t>2003</a:t>
            </a:r>
            <a:r>
              <a:rPr lang="fr-CH" sz="2000" b="0" strike="noStrike" spc="-1">
                <a:solidFill>
                  <a:srgbClr val="000000"/>
                </a:solidFill>
                <a:latin typeface="Aptos"/>
                <a:ea typeface="Aptos"/>
              </a:rPr>
              <a:t> Premières tournées de vente à domicile: achat d’un véhicule frigorifique.</a:t>
            </a:r>
            <a:endParaRPr lang="fr-CH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000" b="0" strike="noStrike" spc="-1">
                <a:solidFill>
                  <a:srgbClr val="000000"/>
                </a:solidFill>
                <a:latin typeface="Aptos"/>
                <a:ea typeface="Aptos"/>
              </a:rPr>
              <a:t> </a:t>
            </a:r>
            <a:endParaRPr lang="fr-CH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000" b="1" strike="noStrike" spc="-1">
                <a:solidFill>
                  <a:srgbClr val="000000"/>
                </a:solidFill>
                <a:latin typeface="Aptos"/>
                <a:ea typeface="Aptos"/>
              </a:rPr>
              <a:t>2009</a:t>
            </a:r>
            <a:r>
              <a:rPr lang="fr-CH" sz="2000" b="0" strike="noStrike" spc="-1">
                <a:solidFill>
                  <a:srgbClr val="000000"/>
                </a:solidFill>
                <a:latin typeface="Aptos"/>
                <a:ea typeface="Aptos"/>
              </a:rPr>
              <a:t> Formation de cuisinière, Marie-Laure se lance dans l’aventure de la pêche professionnelle puis elle se charge d’élaborer les préparations.</a:t>
            </a:r>
            <a:endParaRPr lang="fr-CH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000" b="0" strike="noStrike" spc="-1">
                <a:solidFill>
                  <a:srgbClr val="000000"/>
                </a:solidFill>
                <a:latin typeface="Aptos"/>
                <a:ea typeface="Aptos"/>
              </a:rPr>
              <a:t>   </a:t>
            </a:r>
            <a:endParaRPr lang="fr-CH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000" b="1" strike="noStrike" spc="-1">
                <a:solidFill>
                  <a:srgbClr val="000000"/>
                </a:solidFill>
                <a:latin typeface="Aptos"/>
                <a:ea typeface="Aptos"/>
              </a:rPr>
              <a:t>2020</a:t>
            </a:r>
            <a:r>
              <a:rPr lang="fr-CH" sz="2000" b="0" strike="noStrike" spc="-1">
                <a:solidFill>
                  <a:srgbClr val="000000"/>
                </a:solidFill>
                <a:latin typeface="Aptos"/>
                <a:ea typeface="Aptos"/>
              </a:rPr>
              <a:t> Suite la crise liée au Coronavirus, lancement d’un shop en ligne.</a:t>
            </a:r>
            <a:endParaRPr lang="fr-CH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CH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000" b="1" strike="noStrike" spc="-1">
                <a:solidFill>
                  <a:srgbClr val="000000"/>
                </a:solidFill>
                <a:latin typeface="Calibri"/>
                <a:ea typeface="Times New Roman"/>
              </a:rPr>
              <a:t>Vente aux particulier et restaurateurs</a:t>
            </a:r>
            <a:endParaRPr lang="fr-CH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000" b="0" strike="noStrike" spc="-1">
                <a:solidFill>
                  <a:srgbClr val="000000"/>
                </a:solidFill>
                <a:latin typeface="Calibri"/>
                <a:ea typeface="Times New Roman"/>
              </a:rPr>
              <a:t>Pêche locale, produits issus de l’élevage suisse en priorité, ou d’importation.</a:t>
            </a:r>
            <a:endParaRPr lang="fr-CH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CH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000" b="1" strike="noStrike" spc="-1">
                <a:solidFill>
                  <a:srgbClr val="000000"/>
                </a:solidFill>
                <a:latin typeface="Calibri"/>
                <a:ea typeface="Times New Roman"/>
              </a:rPr>
              <a:t>Service Traiteur</a:t>
            </a:r>
            <a:endParaRPr lang="fr-CH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000" b="0" strike="noStrike" spc="-1">
                <a:solidFill>
                  <a:srgbClr val="000000"/>
                </a:solidFill>
                <a:latin typeface="Calibri"/>
                <a:ea typeface="Times New Roman"/>
              </a:rPr>
              <a:t>Manifestations, cocktails, apéritifs ou banquets.</a:t>
            </a:r>
            <a:endParaRPr lang="fr-CH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000" b="0" strike="noStrike" spc="-1">
                <a:solidFill>
                  <a:srgbClr val="000000"/>
                </a:solidFill>
                <a:latin typeface="Calibri"/>
                <a:ea typeface="Times New Roman"/>
              </a:rPr>
              <a:t>Amuse-bouche, plats de résistance, desserts</a:t>
            </a:r>
            <a:endParaRPr lang="fr-CH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CH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CH" sz="2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" name="Picture 8"/>
          <p:cNvPicPr/>
          <p:nvPr/>
        </p:nvPicPr>
        <p:blipFill>
          <a:blip r:embed="rId2"/>
          <a:srcRect l="6638"/>
          <a:stretch/>
        </p:blipFill>
        <p:spPr>
          <a:xfrm>
            <a:off x="91440" y="503640"/>
            <a:ext cx="10423800" cy="5805360"/>
          </a:xfrm>
          <a:prstGeom prst="rect">
            <a:avLst/>
          </a:prstGeom>
          <a:ln>
            <a:noFill/>
          </a:ln>
        </p:spPr>
      </p:pic>
      <p:sp>
        <p:nvSpPr>
          <p:cNvPr id="616" name="CustomShape 1"/>
          <p:cNvSpPr/>
          <p:nvPr/>
        </p:nvSpPr>
        <p:spPr>
          <a:xfrm>
            <a:off x="7481520" y="824400"/>
            <a:ext cx="4335480" cy="3502440"/>
          </a:xfrm>
          <a:prstGeom prst="rect">
            <a:avLst/>
          </a:prstGeom>
          <a:solidFill>
            <a:srgbClr val="729FCF">
              <a:alpha val="6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CH" sz="3200" b="1" strike="noStrike" spc="-1">
                <a:solidFill>
                  <a:srgbClr val="000000"/>
                </a:solidFill>
                <a:latin typeface="Trebuchet MS"/>
                <a:ea typeface="DejaVu Sans"/>
              </a:rPr>
              <a:t>Fondation: 1</a:t>
            </a:r>
            <a:r>
              <a:rPr lang="fr-CH" sz="3200" b="1" strike="noStrike" spc="-1" baseline="30000">
                <a:solidFill>
                  <a:srgbClr val="000000"/>
                </a:solidFill>
                <a:latin typeface="Trebuchet MS"/>
                <a:ea typeface="DejaVu Sans"/>
              </a:rPr>
              <a:t>er</a:t>
            </a:r>
            <a:r>
              <a:rPr lang="fr-CH" sz="3200" b="1" strike="noStrike" spc="-1">
                <a:solidFill>
                  <a:srgbClr val="000000"/>
                </a:solidFill>
                <a:latin typeface="Trebuchet MS"/>
                <a:ea typeface="DejaVu Sans"/>
              </a:rPr>
              <a:t> janvier 2018</a:t>
            </a:r>
            <a:endParaRPr lang="fr-CH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CH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3200" b="1" strike="noStrike" spc="-1">
                <a:solidFill>
                  <a:srgbClr val="000000"/>
                </a:solidFill>
                <a:latin typeface="Trebuchet MS"/>
                <a:ea typeface="DejaVu Sans"/>
              </a:rPr>
              <a:t>Population: 9029 hab. (au 31.12.2022)</a:t>
            </a:r>
            <a:endParaRPr lang="fr-CH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CH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3200" b="1" strike="noStrike" spc="-1">
                <a:solidFill>
                  <a:srgbClr val="000000"/>
                </a:solidFill>
                <a:latin typeface="Trebuchet MS"/>
                <a:ea typeface="DejaVu Sans"/>
              </a:rPr>
              <a:t>Superficie: 42 km</a:t>
            </a:r>
            <a:r>
              <a:rPr lang="fr-CH" sz="3200" b="1" strike="noStrike" spc="-1" baseline="30000">
                <a:solidFill>
                  <a:srgbClr val="000000"/>
                </a:solidFill>
                <a:latin typeface="Trebuchet MS"/>
                <a:ea typeface="DejaVu Sans"/>
              </a:rPr>
              <a:t>2</a:t>
            </a:r>
            <a:endParaRPr lang="fr-CH" sz="3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" name="Picture 2"/>
          <p:cNvPicPr/>
          <p:nvPr/>
        </p:nvPicPr>
        <p:blipFill>
          <a:blip r:embed="rId2"/>
          <a:stretch/>
        </p:blipFill>
        <p:spPr>
          <a:xfrm>
            <a:off x="478440" y="268560"/>
            <a:ext cx="8695080" cy="6320520"/>
          </a:xfrm>
          <a:prstGeom prst="rect">
            <a:avLst/>
          </a:prstGeom>
          <a:ln>
            <a:noFill/>
          </a:ln>
        </p:spPr>
      </p:pic>
      <p:sp>
        <p:nvSpPr>
          <p:cNvPr id="618" name="CustomShape 1"/>
          <p:cNvSpPr/>
          <p:nvPr/>
        </p:nvSpPr>
        <p:spPr>
          <a:xfrm>
            <a:off x="1199880" y="4380120"/>
            <a:ext cx="1130040" cy="704160"/>
          </a:xfrm>
          <a:prstGeom prst="wedgeRectCallout">
            <a:avLst>
              <a:gd name="adj1" fmla="val 201252"/>
              <a:gd name="adj2" fmla="val 113802"/>
            </a:avLst>
          </a:prstGeom>
          <a:solidFill>
            <a:srgbClr val="0070C0"/>
          </a:solidFill>
          <a:ln cap="rnd"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CH" sz="1400" b="0" strike="noStrike" spc="-1">
                <a:solidFill>
                  <a:srgbClr val="FFFFFF"/>
                </a:solidFill>
                <a:latin typeface="Trebuchet MS"/>
                <a:ea typeface="DejaVu Sans"/>
              </a:rPr>
              <a:t>Les Vins de Boris Keller</a:t>
            </a:r>
            <a:endParaRPr lang="fr-CH" sz="1400" b="0" strike="noStrike" spc="-1">
              <a:latin typeface="Arial"/>
            </a:endParaRPr>
          </a:p>
        </p:txBody>
      </p:sp>
      <p:sp>
        <p:nvSpPr>
          <p:cNvPr id="619" name="CustomShape 2"/>
          <p:cNvSpPr/>
          <p:nvPr/>
        </p:nvSpPr>
        <p:spPr>
          <a:xfrm>
            <a:off x="7856640" y="413640"/>
            <a:ext cx="1130040" cy="704160"/>
          </a:xfrm>
          <a:prstGeom prst="wedgeRectCallout">
            <a:avLst>
              <a:gd name="adj1" fmla="val -124988"/>
              <a:gd name="adj2" fmla="val 146513"/>
            </a:avLst>
          </a:prstGeom>
          <a:solidFill>
            <a:srgbClr val="0070C0"/>
          </a:solidFill>
          <a:ln cap="rnd"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CH" sz="1400" b="0" strike="noStrike" spc="-1">
                <a:solidFill>
                  <a:srgbClr val="FFFFFF"/>
                </a:solidFill>
                <a:latin typeface="Trebuchet MS"/>
                <a:ea typeface="DejaVu Sans"/>
              </a:rPr>
              <a:t>Domaine Brunner</a:t>
            </a:r>
            <a:endParaRPr lang="fr-CH" sz="1400" b="0" strike="noStrike" spc="-1">
              <a:latin typeface="Arial"/>
            </a:endParaRPr>
          </a:p>
        </p:txBody>
      </p:sp>
      <p:sp>
        <p:nvSpPr>
          <p:cNvPr id="620" name="CustomShape 3"/>
          <p:cNvSpPr/>
          <p:nvPr/>
        </p:nvSpPr>
        <p:spPr>
          <a:xfrm>
            <a:off x="4979520" y="677160"/>
            <a:ext cx="1130040" cy="704160"/>
          </a:xfrm>
          <a:prstGeom prst="wedgeRectCallout">
            <a:avLst>
              <a:gd name="adj1" fmla="val 107036"/>
              <a:gd name="adj2" fmla="val 143129"/>
            </a:avLst>
          </a:prstGeom>
          <a:solidFill>
            <a:srgbClr val="0070C0"/>
          </a:solidFill>
          <a:ln cap="rnd"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CH" sz="1400" b="0" strike="noStrike" spc="-1">
                <a:solidFill>
                  <a:srgbClr val="FFFFFF"/>
                </a:solidFill>
                <a:latin typeface="Trebuchet MS"/>
                <a:ea typeface="DejaVu Sans"/>
              </a:rPr>
              <a:t>Nicolet Vins</a:t>
            </a:r>
            <a:endParaRPr lang="fr-CH" sz="1400" b="0" strike="noStrike" spc="-1">
              <a:latin typeface="Arial"/>
            </a:endParaRPr>
          </a:p>
        </p:txBody>
      </p:sp>
      <p:sp>
        <p:nvSpPr>
          <p:cNvPr id="621" name="CustomShape 4"/>
          <p:cNvSpPr/>
          <p:nvPr/>
        </p:nvSpPr>
        <p:spPr>
          <a:xfrm>
            <a:off x="3285720" y="1647360"/>
            <a:ext cx="1130040" cy="704160"/>
          </a:xfrm>
          <a:prstGeom prst="wedgeRectCallout">
            <a:avLst>
              <a:gd name="adj1" fmla="val 117583"/>
              <a:gd name="adj2" fmla="val 292021"/>
            </a:avLst>
          </a:prstGeom>
          <a:solidFill>
            <a:srgbClr val="0070C0"/>
          </a:solidFill>
          <a:ln cap="rnd"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CH" sz="1400" b="0" strike="noStrike" spc="-1">
                <a:solidFill>
                  <a:srgbClr val="FFFFFF"/>
                </a:solidFill>
                <a:latin typeface="Trebuchet MS"/>
                <a:ea typeface="DejaVu Sans"/>
              </a:rPr>
              <a:t>Caves de la Béroche</a:t>
            </a:r>
            <a:endParaRPr lang="fr-CH" sz="1400" b="0" strike="noStrike" spc="-1">
              <a:latin typeface="Arial"/>
            </a:endParaRPr>
          </a:p>
        </p:txBody>
      </p:sp>
      <p:sp>
        <p:nvSpPr>
          <p:cNvPr id="622" name="CustomShape 5"/>
          <p:cNvSpPr/>
          <p:nvPr/>
        </p:nvSpPr>
        <p:spPr>
          <a:xfrm>
            <a:off x="1765440" y="2412000"/>
            <a:ext cx="1130040" cy="704160"/>
          </a:xfrm>
          <a:prstGeom prst="wedgeRectCallout">
            <a:avLst>
              <a:gd name="adj1" fmla="val 213908"/>
              <a:gd name="adj2" fmla="val 242390"/>
            </a:avLst>
          </a:prstGeom>
          <a:solidFill>
            <a:srgbClr val="0070C0"/>
          </a:solidFill>
          <a:ln cap="rnd"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CH" sz="1400" b="0" strike="noStrike" spc="-1">
                <a:solidFill>
                  <a:srgbClr val="FFFFFF"/>
                </a:solidFill>
                <a:latin typeface="Trebuchet MS"/>
                <a:ea typeface="DejaVu Sans"/>
              </a:rPr>
              <a:t>Domaine des Peleuses</a:t>
            </a:r>
            <a:endParaRPr lang="fr-CH" sz="1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CustomShape 1"/>
          <p:cNvSpPr/>
          <p:nvPr/>
        </p:nvSpPr>
        <p:spPr>
          <a:xfrm>
            <a:off x="688320" y="471240"/>
            <a:ext cx="5523120" cy="576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CH" sz="3200" b="0" strike="noStrike" spc="-1">
                <a:solidFill>
                  <a:srgbClr val="000000"/>
                </a:solidFill>
                <a:latin typeface="Trebuchet MS"/>
                <a:ea typeface="DejaVu Sans"/>
              </a:rPr>
              <a:t>Domaine Brunner</a:t>
            </a:r>
            <a:endParaRPr lang="fr-CH" sz="3200" b="0" strike="noStrike" spc="-1">
              <a:latin typeface="Arial"/>
            </a:endParaRPr>
          </a:p>
          <a:p>
            <a:pPr marL="285840" indent="-285120">
              <a:lnSpc>
                <a:spcPct val="200000"/>
              </a:lnSpc>
              <a:buClr>
                <a:srgbClr val="000000"/>
              </a:buClr>
              <a:buFont typeface="Wingdings" charset="2"/>
              <a:buChar char=""/>
            </a:pPr>
            <a:r>
              <a:rPr lang="fr-CH" sz="2000" b="0" strike="noStrike" spc="-1">
                <a:solidFill>
                  <a:srgbClr val="000000"/>
                </a:solidFill>
                <a:latin typeface="Trebuchet MS"/>
                <a:ea typeface="DejaVu Sans"/>
              </a:rPr>
              <a:t>Création en 1906 par Gustave Fauguel</a:t>
            </a:r>
            <a:endParaRPr lang="fr-CH" sz="2000" b="0" strike="noStrike" spc="-1">
              <a:latin typeface="Arial"/>
            </a:endParaRPr>
          </a:p>
          <a:p>
            <a:pPr marL="285840" indent="-285120">
              <a:lnSpc>
                <a:spcPct val="200000"/>
              </a:lnSpc>
              <a:buClr>
                <a:srgbClr val="000000"/>
              </a:buClr>
              <a:buFont typeface="Wingdings" charset="2"/>
              <a:buChar char=""/>
            </a:pPr>
            <a:r>
              <a:rPr lang="fr-CH" sz="2000" b="0" strike="noStrike" spc="-1">
                <a:solidFill>
                  <a:srgbClr val="000000"/>
                </a:solidFill>
                <a:latin typeface="Trebuchet MS"/>
                <a:ea typeface="DejaVu Sans"/>
              </a:rPr>
              <a:t>1940 transmis à Ernest Brunner</a:t>
            </a:r>
            <a:endParaRPr lang="fr-CH" sz="2000" b="0" strike="noStrike" spc="-1">
              <a:latin typeface="Arial"/>
            </a:endParaRPr>
          </a:p>
          <a:p>
            <a:pPr marL="285840" indent="-285120">
              <a:lnSpc>
                <a:spcPct val="200000"/>
              </a:lnSpc>
              <a:buClr>
                <a:srgbClr val="000000"/>
              </a:buClr>
              <a:buFont typeface="Wingdings" charset="2"/>
              <a:buChar char=""/>
            </a:pPr>
            <a:r>
              <a:rPr lang="fr-CH" sz="2000" b="0" strike="noStrike" spc="-1">
                <a:solidFill>
                  <a:srgbClr val="000000"/>
                </a:solidFill>
                <a:latin typeface="Trebuchet MS"/>
                <a:ea typeface="DejaVu Sans"/>
              </a:rPr>
              <a:t>1962 Bernard Brunner</a:t>
            </a:r>
            <a:endParaRPr lang="fr-CH" sz="2000" b="0" strike="noStrike" spc="-1">
              <a:latin typeface="Arial"/>
            </a:endParaRPr>
          </a:p>
          <a:p>
            <a:pPr marL="285840" indent="-285120">
              <a:lnSpc>
                <a:spcPct val="200000"/>
              </a:lnSpc>
              <a:buClr>
                <a:srgbClr val="000000"/>
              </a:buClr>
              <a:buFont typeface="Wingdings" charset="2"/>
              <a:buChar char=""/>
            </a:pPr>
            <a:r>
              <a:rPr lang="fr-CH" sz="2000" b="0" strike="noStrike" spc="-1">
                <a:solidFill>
                  <a:srgbClr val="000000"/>
                </a:solidFill>
                <a:latin typeface="Trebuchet MS"/>
                <a:ea typeface="DejaVu Sans"/>
              </a:rPr>
              <a:t>2000 Olivier Brunner</a:t>
            </a:r>
            <a:endParaRPr lang="fr-CH" sz="2000" b="0" strike="noStrike" spc="-1">
              <a:latin typeface="Arial"/>
            </a:endParaRPr>
          </a:p>
          <a:p>
            <a:pPr marL="285840" indent="-285120">
              <a:lnSpc>
                <a:spcPct val="200000"/>
              </a:lnSpc>
              <a:buClr>
                <a:srgbClr val="000000"/>
              </a:buClr>
              <a:buFont typeface="Wingdings" charset="2"/>
              <a:buChar char=""/>
            </a:pPr>
            <a:r>
              <a:rPr lang="fr-CH" sz="2000" b="0" strike="noStrike" spc="-1">
                <a:solidFill>
                  <a:srgbClr val="000000"/>
                </a:solidFill>
                <a:latin typeface="Trebuchet MS"/>
                <a:ea typeface="DejaVu Sans"/>
              </a:rPr>
              <a:t>2018 Arrivée de Yaël Brunner</a:t>
            </a:r>
            <a:endParaRPr lang="fr-CH" sz="2000" b="0" strike="noStrike" spc="-1">
              <a:latin typeface="Arial"/>
            </a:endParaRPr>
          </a:p>
          <a:p>
            <a:pPr marL="285840" indent="-285120">
              <a:lnSpc>
                <a:spcPct val="200000"/>
              </a:lnSpc>
              <a:buClr>
                <a:srgbClr val="000000"/>
              </a:buClr>
              <a:buFont typeface="Wingdings" charset="2"/>
              <a:buChar char=""/>
            </a:pPr>
            <a:r>
              <a:rPr lang="fr-CH" sz="2000" b="0" strike="noStrike" spc="-1">
                <a:solidFill>
                  <a:srgbClr val="000000"/>
                </a:solidFill>
                <a:latin typeface="Trebuchet MS"/>
                <a:ea typeface="DejaVu Sans"/>
              </a:rPr>
              <a:t>2018 Domaine labellisé « Vinatura »</a:t>
            </a:r>
            <a:endParaRPr lang="fr-CH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CH" sz="2000" b="0" strike="noStrike" spc="-1">
                <a:solidFill>
                  <a:srgbClr val="000000"/>
                </a:solidFill>
                <a:latin typeface="Trebuchet MS"/>
                <a:ea typeface="DejaVu Sans"/>
              </a:rPr>
              <a:t>(développement durable)</a:t>
            </a:r>
            <a:endParaRPr lang="fr-CH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CH" sz="2000" b="0" strike="noStrike" spc="-1"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Wingdings" charset="2"/>
              <a:buChar char=""/>
            </a:pPr>
            <a:r>
              <a:rPr lang="fr-CH" sz="2000" b="0" strike="noStrike" spc="-1">
                <a:solidFill>
                  <a:srgbClr val="000000"/>
                </a:solidFill>
                <a:latin typeface="Trebuchet MS"/>
                <a:ea typeface="DejaVu Sans"/>
              </a:rPr>
              <a:t>Chasselas, Chardonnay, Perdrix Blanche, Pinot Gris, Œil de Perdrix, Pinot Noir, Gamaret, Divico, Gamay, Galotta</a:t>
            </a:r>
            <a:endParaRPr lang="fr-CH" sz="2000" b="0" strike="noStrike" spc="-1">
              <a:latin typeface="Arial"/>
            </a:endParaRPr>
          </a:p>
        </p:txBody>
      </p:sp>
      <p:pic>
        <p:nvPicPr>
          <p:cNvPr id="624" name="Image 3" descr="Une image contenant tonneau, intérieur, mur, vignoble&#10;&#10;Description générée automatiquement"/>
          <p:cNvPicPr/>
          <p:nvPr/>
        </p:nvPicPr>
        <p:blipFill>
          <a:blip r:embed="rId2"/>
          <a:stretch/>
        </p:blipFill>
        <p:spPr>
          <a:xfrm>
            <a:off x="6330240" y="0"/>
            <a:ext cx="5748840" cy="685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5" name="Image 2" descr="Une image contenant plein air, ciel, arbre, herbe&#10;&#10;Description générée automatiquement"/>
          <p:cNvPicPr/>
          <p:nvPr/>
        </p:nvPicPr>
        <p:blipFill>
          <a:blip r:embed="rId2"/>
          <a:stretch/>
        </p:blipFill>
        <p:spPr>
          <a:xfrm>
            <a:off x="5458320" y="1285560"/>
            <a:ext cx="6733080" cy="5067720"/>
          </a:xfrm>
          <a:prstGeom prst="rect">
            <a:avLst/>
          </a:prstGeom>
          <a:ln>
            <a:noFill/>
          </a:ln>
        </p:spPr>
      </p:pic>
      <p:sp>
        <p:nvSpPr>
          <p:cNvPr id="626" name="CustomShape 1"/>
          <p:cNvSpPr/>
          <p:nvPr/>
        </p:nvSpPr>
        <p:spPr>
          <a:xfrm>
            <a:off x="870840" y="725760"/>
            <a:ext cx="4295520" cy="2925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CH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Divona (VdP):</a:t>
            </a:r>
            <a:endParaRPr lang="fr-CH" sz="2400" b="0" strike="noStrike" spc="-1">
              <a:latin typeface="Arial"/>
            </a:endParaRPr>
          </a:p>
          <a:p>
            <a:pPr marL="285840" indent="-285120">
              <a:lnSpc>
                <a:spcPct val="100000"/>
              </a:lnSpc>
              <a:buClr>
                <a:srgbClr val="000000"/>
              </a:buClr>
              <a:buFont typeface="Wingdings" charset="2"/>
              <a:buChar char=""/>
            </a:pPr>
            <a:r>
              <a:rPr lang="fr-CH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Divinité celte des sources</a:t>
            </a:r>
            <a:endParaRPr lang="fr-CH" sz="1800" b="0" strike="noStrike" spc="-1">
              <a:latin typeface="Arial"/>
            </a:endParaRPr>
          </a:p>
          <a:p>
            <a:pPr marL="285840" indent="-285120">
              <a:lnSpc>
                <a:spcPct val="100000"/>
              </a:lnSpc>
              <a:buClr>
                <a:srgbClr val="000000"/>
              </a:buClr>
              <a:buFont typeface="Wingdings" charset="2"/>
              <a:buChar char=""/>
            </a:pPr>
            <a:r>
              <a:rPr lang="fr-CH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2018 Premier cépage blanc muti-résistant</a:t>
            </a:r>
            <a:endParaRPr lang="fr-CH" sz="1800" b="0" strike="noStrike" spc="-1">
              <a:latin typeface="Arial"/>
            </a:endParaRPr>
          </a:p>
          <a:p>
            <a:pPr marL="285840" indent="-285120">
              <a:lnSpc>
                <a:spcPct val="100000"/>
              </a:lnSpc>
              <a:buClr>
                <a:srgbClr val="000000"/>
              </a:buClr>
              <a:buFont typeface="Wingdings" charset="2"/>
              <a:buChar char=""/>
            </a:pPr>
            <a:r>
              <a:rPr lang="fr-CH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Gamaret + Bronner (= Divico)</a:t>
            </a:r>
            <a:endParaRPr lang="fr-CH" sz="1800" b="0" strike="noStrike" spc="-1">
              <a:latin typeface="Arial"/>
            </a:endParaRPr>
          </a:p>
          <a:p>
            <a:pPr marL="285840" indent="-285120">
              <a:lnSpc>
                <a:spcPct val="100000"/>
              </a:lnSpc>
              <a:buClr>
                <a:srgbClr val="000000"/>
              </a:buClr>
              <a:buFont typeface="Wingdings" charset="2"/>
              <a:buChar char=""/>
            </a:pPr>
            <a:r>
              <a:rPr lang="fr-CH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Cépage à maturation précoce</a:t>
            </a:r>
            <a:endParaRPr lang="fr-CH" sz="1800" b="0" strike="noStrike" spc="-1">
              <a:latin typeface="Arial"/>
            </a:endParaRPr>
          </a:p>
          <a:p>
            <a:pPr marL="285840" indent="-285120">
              <a:lnSpc>
                <a:spcPct val="100000"/>
              </a:lnSpc>
              <a:buClr>
                <a:srgbClr val="000000"/>
              </a:buClr>
              <a:buFont typeface="Wingdings" charset="2"/>
              <a:buChar char=""/>
            </a:pPr>
            <a:r>
              <a:rPr lang="fr-CH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Vin structuré présentant un bouquet fin, arômes de fruits exotiques et d’agrumes, agrémentés de notes florales et minérales</a:t>
            </a:r>
            <a:endParaRPr lang="fr-CH" sz="1800" b="0" strike="noStrike" spc="-1">
              <a:latin typeface="Arial"/>
            </a:endParaRPr>
          </a:p>
        </p:txBody>
      </p:sp>
      <p:sp>
        <p:nvSpPr>
          <p:cNvPr id="627" name="CustomShape 2"/>
          <p:cNvSpPr/>
          <p:nvPr/>
        </p:nvSpPr>
        <p:spPr>
          <a:xfrm>
            <a:off x="957960" y="3860280"/>
            <a:ext cx="4121280" cy="237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CH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Gamay (VdP)</a:t>
            </a:r>
            <a:r>
              <a:rPr lang="fr-CH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:</a:t>
            </a:r>
            <a:endParaRPr lang="fr-CH" sz="1800" b="0" strike="noStrike" spc="-1">
              <a:latin typeface="Arial"/>
            </a:endParaRPr>
          </a:p>
          <a:p>
            <a:pPr marL="285840" indent="-285120">
              <a:lnSpc>
                <a:spcPct val="100000"/>
              </a:lnSpc>
              <a:buClr>
                <a:srgbClr val="000000"/>
              </a:buClr>
              <a:buFont typeface="Wingdings" charset="2"/>
              <a:buChar char=""/>
            </a:pPr>
            <a:r>
              <a:rPr lang="fr-CH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Pinot Noir + Gouais blanc</a:t>
            </a:r>
            <a:endParaRPr lang="fr-CH" sz="1800" b="0" strike="noStrike" spc="-1">
              <a:latin typeface="Arial"/>
            </a:endParaRPr>
          </a:p>
          <a:p>
            <a:pPr marL="285840" indent="-285120">
              <a:lnSpc>
                <a:spcPct val="100000"/>
              </a:lnSpc>
              <a:buClr>
                <a:srgbClr val="000000"/>
              </a:buClr>
              <a:buFont typeface="Wingdings" charset="2"/>
              <a:buChar char=""/>
            </a:pPr>
            <a:r>
              <a:rPr lang="fr-CH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1395 chassé de Bourgogne</a:t>
            </a:r>
            <a:endParaRPr lang="fr-CH" sz="1800" b="0" strike="noStrike" spc="-1">
              <a:latin typeface="Arial"/>
            </a:endParaRPr>
          </a:p>
          <a:p>
            <a:pPr marL="285840" indent="-285120">
              <a:lnSpc>
                <a:spcPct val="100000"/>
              </a:lnSpc>
              <a:buClr>
                <a:srgbClr val="000000"/>
              </a:buClr>
              <a:buFont typeface="Wingdings" charset="2"/>
              <a:buChar char=""/>
            </a:pPr>
            <a:r>
              <a:rPr lang="fr-CH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Terre de prédilection: le Beaujolais</a:t>
            </a:r>
            <a:endParaRPr lang="fr-CH" sz="1800" b="0" strike="noStrike" spc="-1">
              <a:latin typeface="Arial"/>
            </a:endParaRPr>
          </a:p>
          <a:p>
            <a:pPr marL="285840" indent="-285120">
              <a:lnSpc>
                <a:spcPct val="100000"/>
              </a:lnSpc>
              <a:buClr>
                <a:srgbClr val="000000"/>
              </a:buClr>
              <a:buFont typeface="Wingdings" charset="2"/>
              <a:buChar char=""/>
            </a:pPr>
            <a:r>
              <a:rPr lang="fr-CH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Belle structure acidulée, peu tanique, arômes fruités (fruits rouges et noirs) et épicés. Souvent à boire jeune et peut se déguster frais</a:t>
            </a:r>
            <a:endParaRPr lang="fr-CH" sz="1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8" name="Image 294"/>
          <p:cNvPicPr/>
          <p:nvPr/>
        </p:nvPicPr>
        <p:blipFill>
          <a:blip r:embed="rId2"/>
          <a:stretch/>
        </p:blipFill>
        <p:spPr>
          <a:xfrm>
            <a:off x="91440" y="66600"/>
            <a:ext cx="1919880" cy="1396080"/>
          </a:xfrm>
          <a:prstGeom prst="rect">
            <a:avLst/>
          </a:prstGeom>
          <a:ln>
            <a:noFill/>
          </a:ln>
        </p:spPr>
      </p:pic>
      <p:sp>
        <p:nvSpPr>
          <p:cNvPr id="629" name="CustomShape 1"/>
          <p:cNvSpPr/>
          <p:nvPr/>
        </p:nvSpPr>
        <p:spPr>
          <a:xfrm>
            <a:off x="640080" y="1554480"/>
            <a:ext cx="8686440" cy="5119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432000" indent="-323640">
              <a:lnSpc>
                <a:spcPct val="100000"/>
              </a:lnSpc>
              <a:spcBef>
                <a:spcPts val="850"/>
              </a:spcBef>
              <a:spcAft>
                <a:spcPts val="2262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Trebuchet MS"/>
                <a:ea typeface="DejaVu Sans"/>
              </a:rPr>
              <a:t>Achat par Alexandre Nicolet : 1856</a:t>
            </a:r>
            <a:endParaRPr lang="fr-CH" sz="32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850"/>
              </a:spcBef>
              <a:spcAft>
                <a:spcPts val="2262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Trebuchet MS"/>
                <a:ea typeface="DejaVu Sans"/>
              </a:rPr>
              <a:t>Actuellement 5ème génération:</a:t>
            </a:r>
            <a:endParaRPr lang="fr-CH" sz="32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850"/>
              </a:spcBef>
              <a:spcAft>
                <a:spcPts val="2262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Trebuchet MS"/>
                <a:ea typeface="DejaVu Sans"/>
              </a:rPr>
              <a:t>René-Pierre ⚭ Véronique</a:t>
            </a:r>
            <a:endParaRPr lang="fr-CH" sz="32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850"/>
              </a:spcBef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Trebuchet MS"/>
                <a:ea typeface="DejaVu Sans"/>
              </a:rPr>
              <a:t>Exposées au sud/sud-ouest et plantées dans un sol argilo-calcaire.</a:t>
            </a:r>
            <a:endParaRPr lang="fr-CH" sz="32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850"/>
              </a:spcBef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Trebuchet MS"/>
                <a:ea typeface="Noto Sans CJK SC"/>
              </a:rPr>
              <a:t>6 hectares</a:t>
            </a:r>
            <a:endParaRPr lang="fr-CH" sz="3200" b="0" strike="noStrike" spc="-1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850"/>
              </a:spcBef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Trebuchet MS"/>
                <a:ea typeface="DejaVu Sans"/>
              </a:rPr>
              <a:t>70’000 litres: 50’000 cols/an</a:t>
            </a:r>
            <a:endParaRPr lang="fr-CH" sz="3200" b="0" strike="noStrike" spc="-1">
              <a:latin typeface="Arial"/>
            </a:endParaRPr>
          </a:p>
        </p:txBody>
      </p:sp>
      <p:sp>
        <p:nvSpPr>
          <p:cNvPr id="630" name="CustomShape 2"/>
          <p:cNvSpPr/>
          <p:nvPr/>
        </p:nvSpPr>
        <p:spPr>
          <a:xfrm>
            <a:off x="0" y="-10800"/>
            <a:ext cx="12191760" cy="111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CH" sz="4800" b="1" strike="noStrike" spc="-1">
                <a:solidFill>
                  <a:srgbClr val="000000"/>
                </a:solidFill>
                <a:latin typeface="Arial"/>
                <a:ea typeface="DejaVu Sans"/>
              </a:rPr>
              <a:t>Nicolet Vins</a:t>
            </a:r>
            <a:endParaRPr lang="fr-CH" sz="4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CH" sz="2400" b="0" strike="noStrike" spc="-1">
                <a:solidFill>
                  <a:srgbClr val="000000"/>
                </a:solidFill>
                <a:latin typeface="Arial"/>
                <a:ea typeface="DejaVu Sans"/>
              </a:rPr>
              <a:t>Domaine des Balises</a:t>
            </a:r>
            <a:endParaRPr lang="fr-CH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Image 297"/>
          <p:cNvPicPr/>
          <p:nvPr/>
        </p:nvPicPr>
        <p:blipFill>
          <a:blip r:embed="rId2"/>
          <a:stretch/>
        </p:blipFill>
        <p:spPr>
          <a:xfrm>
            <a:off x="91440" y="66600"/>
            <a:ext cx="1919880" cy="1396080"/>
          </a:xfrm>
          <a:prstGeom prst="rect">
            <a:avLst/>
          </a:prstGeom>
          <a:ln>
            <a:noFill/>
          </a:ln>
        </p:spPr>
      </p:pic>
      <p:sp>
        <p:nvSpPr>
          <p:cNvPr id="632" name="CustomShape 1"/>
          <p:cNvSpPr/>
          <p:nvPr/>
        </p:nvSpPr>
        <p:spPr>
          <a:xfrm>
            <a:off x="640080" y="1554480"/>
            <a:ext cx="10240920" cy="306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430560" indent="-322920">
              <a:lnSpc>
                <a:spcPct val="100000"/>
              </a:lnSpc>
              <a:spcAft>
                <a:spcPts val="1412"/>
              </a:spcAft>
            </a:pPr>
            <a:r>
              <a:rPr lang="fr-CH" sz="3200" b="0" u="sng" strike="noStrike" spc="-1">
                <a:solidFill>
                  <a:srgbClr val="000000"/>
                </a:solidFill>
                <a:uFillTx/>
                <a:latin typeface="Arial"/>
                <a:ea typeface="Noto Sans CJK SC"/>
              </a:rPr>
              <a:t>Répartition:</a:t>
            </a:r>
            <a:endParaRPr lang="fr-CH" sz="3200" b="0" strike="noStrike" spc="-1">
              <a:latin typeface="Arial"/>
            </a:endParaRPr>
          </a:p>
          <a:p>
            <a:pPr marL="430560" indent="-322920">
              <a:lnSpc>
                <a:spcPct val="100000"/>
              </a:lnSpc>
              <a:spcAft>
                <a:spcPts val="1412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45% pour le Pinot Noir</a:t>
            </a:r>
            <a:endParaRPr lang="fr-CH" sz="3200" b="0" strike="noStrike" spc="-1">
              <a:latin typeface="Arial"/>
            </a:endParaRPr>
          </a:p>
          <a:p>
            <a:pPr marL="430560" indent="-322920">
              <a:lnSpc>
                <a:spcPct val="100000"/>
              </a:lnSpc>
              <a:spcAft>
                <a:spcPts val="1412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40% pour le Chasselas</a:t>
            </a:r>
            <a:endParaRPr lang="fr-CH" sz="3200" b="0" strike="noStrike" spc="-1">
              <a:latin typeface="Arial"/>
            </a:endParaRPr>
          </a:p>
          <a:p>
            <a:pPr marL="430560" indent="-322920">
              <a:lnSpc>
                <a:spcPct val="100000"/>
              </a:lnSpc>
              <a:spcAft>
                <a:spcPts val="1412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15% de spécialités: Pinot Gris, Doral, Galotta, Gamaret et Garanoir</a:t>
            </a:r>
            <a:endParaRPr lang="fr-CH" sz="3200" b="0" strike="noStrike" spc="-1">
              <a:latin typeface="Arial"/>
            </a:endParaRPr>
          </a:p>
        </p:txBody>
      </p:sp>
      <p:sp>
        <p:nvSpPr>
          <p:cNvPr id="633" name="CustomShape 2"/>
          <p:cNvSpPr/>
          <p:nvPr/>
        </p:nvSpPr>
        <p:spPr>
          <a:xfrm>
            <a:off x="0" y="-10800"/>
            <a:ext cx="12191760" cy="111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CH" sz="4800" b="1" strike="noStrike" spc="-1">
                <a:solidFill>
                  <a:srgbClr val="000000"/>
                </a:solidFill>
                <a:latin typeface="Arial"/>
                <a:ea typeface="DejaVu Sans"/>
              </a:rPr>
              <a:t>Nicolet Vins</a:t>
            </a:r>
            <a:endParaRPr lang="fr-CH" sz="4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CH" sz="2400" b="0" strike="noStrike" spc="-1">
                <a:solidFill>
                  <a:srgbClr val="000000"/>
                </a:solidFill>
                <a:latin typeface="Arial"/>
                <a:ea typeface="DejaVu Sans"/>
              </a:rPr>
              <a:t>Domaine des Balises</a:t>
            </a:r>
            <a:endParaRPr lang="fr-CH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" name="Image 303"/>
          <p:cNvPicPr/>
          <p:nvPr/>
        </p:nvPicPr>
        <p:blipFill>
          <a:blip r:embed="rId2"/>
          <a:stretch/>
        </p:blipFill>
        <p:spPr>
          <a:xfrm>
            <a:off x="91440" y="66600"/>
            <a:ext cx="1919880" cy="1396080"/>
          </a:xfrm>
          <a:prstGeom prst="rect">
            <a:avLst/>
          </a:prstGeom>
          <a:ln>
            <a:noFill/>
          </a:ln>
        </p:spPr>
      </p:pic>
      <p:sp>
        <p:nvSpPr>
          <p:cNvPr id="635" name="CustomShape 1"/>
          <p:cNvSpPr/>
          <p:nvPr/>
        </p:nvSpPr>
        <p:spPr>
          <a:xfrm>
            <a:off x="640080" y="1554480"/>
            <a:ext cx="10240920" cy="4398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430560" indent="-322920">
              <a:lnSpc>
                <a:spcPct val="100000"/>
              </a:lnSpc>
              <a:spcAft>
                <a:spcPts val="1412"/>
              </a:spcAft>
            </a:pPr>
            <a:r>
              <a:rPr lang="fr-CH" sz="3200" b="0" u="sng" strike="noStrike" spc="-1">
                <a:solidFill>
                  <a:srgbClr val="000000"/>
                </a:solidFill>
                <a:uFillTx/>
                <a:latin typeface="Arial"/>
                <a:ea typeface="Noto Sans CJK SC"/>
              </a:rPr>
              <a:t>Galotta:</a:t>
            </a:r>
            <a:endParaRPr lang="fr-CH" sz="3200" b="0" strike="noStrike" spc="-1">
              <a:latin typeface="Arial"/>
            </a:endParaRPr>
          </a:p>
          <a:p>
            <a:pPr marL="430560" indent="-322920">
              <a:lnSpc>
                <a:spcPct val="100000"/>
              </a:lnSpc>
              <a:spcAft>
                <a:spcPts val="1412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Arial"/>
                <a:ea typeface="Arial Unicode MS"/>
              </a:rPr>
              <a:t>Gamay </a:t>
            </a:r>
            <a:r>
              <a:rPr lang="fr-CH" sz="3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⚭ Ancelotta</a:t>
            </a:r>
            <a:endParaRPr lang="fr-CH" sz="3200" b="0" strike="noStrike" spc="-1">
              <a:latin typeface="Arial"/>
            </a:endParaRPr>
          </a:p>
          <a:p>
            <a:pPr marL="430560" indent="-322920">
              <a:lnSpc>
                <a:spcPct val="100000"/>
              </a:lnSpc>
              <a:spcAft>
                <a:spcPts val="1412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Dernier cépage planté dans le domaine</a:t>
            </a:r>
            <a:endParaRPr lang="fr-CH" sz="3200" b="0" strike="noStrike" spc="-1">
              <a:latin typeface="Arial"/>
            </a:endParaRPr>
          </a:p>
          <a:p>
            <a:pPr marL="430560" indent="-322920">
              <a:lnSpc>
                <a:spcPct val="100000"/>
              </a:lnSpc>
              <a:spcAft>
                <a:spcPts val="1412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1800 m2: 800-1000 bouteilles</a:t>
            </a:r>
            <a:endParaRPr lang="fr-CH" sz="3200" b="0" strike="noStrike" spc="-1">
              <a:latin typeface="Arial"/>
            </a:endParaRPr>
          </a:p>
          <a:p>
            <a:pPr marL="430560" indent="-322920">
              <a:lnSpc>
                <a:spcPct val="100000"/>
              </a:lnSpc>
              <a:spcAft>
                <a:spcPts val="1412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Robe: très foncée</a:t>
            </a:r>
            <a:endParaRPr lang="fr-CH" sz="3200" b="0" strike="noStrike" spc="-1">
              <a:latin typeface="Arial"/>
            </a:endParaRPr>
          </a:p>
          <a:p>
            <a:pPr marL="430560" indent="-322920">
              <a:lnSpc>
                <a:spcPct val="100000"/>
              </a:lnSpc>
              <a:spcAft>
                <a:spcPts val="1412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CH" sz="3200" b="0" strike="noStrike" spc="-1">
                <a:solidFill>
                  <a:srgbClr val="000000"/>
                </a:solidFill>
                <a:latin typeface="Arial"/>
                <a:ea typeface="Noto Sans CJK SC"/>
              </a:rPr>
              <a:t>Bouquet: arômes de cassis, puissance et finesse et tanins de qualité.</a:t>
            </a:r>
            <a:endParaRPr lang="fr-CH" sz="3200" b="0" strike="noStrike" spc="-1">
              <a:latin typeface="Arial"/>
            </a:endParaRPr>
          </a:p>
        </p:txBody>
      </p:sp>
      <p:sp>
        <p:nvSpPr>
          <p:cNvPr id="636" name="CustomShape 2"/>
          <p:cNvSpPr/>
          <p:nvPr/>
        </p:nvSpPr>
        <p:spPr>
          <a:xfrm>
            <a:off x="0" y="-10800"/>
            <a:ext cx="12191760" cy="111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CH" sz="4800" b="1" strike="noStrike" spc="-1">
                <a:solidFill>
                  <a:srgbClr val="000000"/>
                </a:solidFill>
                <a:latin typeface="Arial"/>
                <a:ea typeface="DejaVu Sans"/>
              </a:rPr>
              <a:t>Nicolet Vins</a:t>
            </a:r>
            <a:endParaRPr lang="fr-CH" sz="4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CH" sz="2400" b="0" strike="noStrike" spc="-1">
                <a:solidFill>
                  <a:srgbClr val="000000"/>
                </a:solidFill>
                <a:latin typeface="Arial"/>
                <a:ea typeface="DejaVu Sans"/>
              </a:rPr>
              <a:t>Domaine des Balises</a:t>
            </a:r>
            <a:endParaRPr lang="fr-CH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{FD39850D-952E-A645-A105-D0DF345A441F}tf10001060</Template>
  <TotalTime>0</TotalTime>
  <Words>1193</Words>
  <Application>Microsoft Office PowerPoint</Application>
  <PresentationFormat>Grand écran</PresentationFormat>
  <Paragraphs>166</Paragraphs>
  <Slides>25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12</vt:i4>
      </vt:variant>
      <vt:variant>
        <vt:lpstr>Titres des diapositives</vt:lpstr>
      </vt:variant>
      <vt:variant>
        <vt:i4>25</vt:i4>
      </vt:variant>
    </vt:vector>
  </HeadingPairs>
  <TitlesOfParts>
    <vt:vector size="45" baseType="lpstr">
      <vt:lpstr>Aptos</vt:lpstr>
      <vt:lpstr>Arial</vt:lpstr>
      <vt:lpstr>Calibri</vt:lpstr>
      <vt:lpstr>Symbol</vt:lpstr>
      <vt:lpstr>Times New Roman</vt:lpstr>
      <vt:lpstr>Trebuchet MS</vt:lpstr>
      <vt:lpstr>Wingdings</vt:lpstr>
      <vt:lpstr>Wingdings 2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Jean-Michel Gaberell</dc:creator>
  <dc:description/>
  <cp:lastModifiedBy>Ribaux Virginie</cp:lastModifiedBy>
  <cp:revision>32</cp:revision>
  <dcterms:created xsi:type="dcterms:W3CDTF">2024-02-19T14:19:20Z</dcterms:created>
  <dcterms:modified xsi:type="dcterms:W3CDTF">2024-05-21T14:45:57Z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Grand écran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20</vt:i4>
  </property>
</Properties>
</file>